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3" r:id="rId3"/>
    <p:sldMasterId id="2147483748" r:id="rId4"/>
    <p:sldMasterId id="2147483761" r:id="rId5"/>
  </p:sldMasterIdLst>
  <p:notesMasterIdLst>
    <p:notesMasterId r:id="rId52"/>
  </p:notesMasterIdLst>
  <p:sldIdLst>
    <p:sldId id="308" r:id="rId6"/>
    <p:sldId id="309" r:id="rId7"/>
    <p:sldId id="310" r:id="rId8"/>
    <p:sldId id="312" r:id="rId9"/>
    <p:sldId id="270" r:id="rId10"/>
    <p:sldId id="271" r:id="rId11"/>
    <p:sldId id="337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43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35" r:id="rId28"/>
    <p:sldId id="338" r:id="rId29"/>
    <p:sldId id="334" r:id="rId30"/>
    <p:sldId id="330" r:id="rId31"/>
    <p:sldId id="329" r:id="rId32"/>
    <p:sldId id="342" r:id="rId33"/>
    <p:sldId id="331" r:id="rId34"/>
    <p:sldId id="306" r:id="rId35"/>
    <p:sldId id="305" r:id="rId36"/>
    <p:sldId id="304" r:id="rId37"/>
    <p:sldId id="303" r:id="rId38"/>
    <p:sldId id="302" r:id="rId39"/>
    <p:sldId id="301" r:id="rId40"/>
    <p:sldId id="300" r:id="rId41"/>
    <p:sldId id="299" r:id="rId42"/>
    <p:sldId id="298" r:id="rId43"/>
    <p:sldId id="297" r:id="rId44"/>
    <p:sldId id="296" r:id="rId45"/>
    <p:sldId id="295" r:id="rId46"/>
    <p:sldId id="340" r:id="rId47"/>
    <p:sldId id="293" r:id="rId48"/>
    <p:sldId id="291" r:id="rId49"/>
    <p:sldId id="332" r:id="rId50"/>
    <p:sldId id="33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0C52D0-3049-43D2-84BF-5D2ED7374CD8}">
          <p14:sldIdLst>
            <p14:sldId id="308"/>
            <p14:sldId id="309"/>
            <p14:sldId id="310"/>
            <p14:sldId id="312"/>
            <p14:sldId id="270"/>
            <p14:sldId id="271"/>
            <p14:sldId id="337"/>
          </p14:sldIdLst>
        </p14:section>
        <p14:section name="Untitled Section" id="{A3E4B1A3-9680-41F6-989D-990941C0642D}">
          <p14:sldIdLst>
            <p14:sldId id="313"/>
            <p14:sldId id="314"/>
            <p14:sldId id="315"/>
            <p14:sldId id="316"/>
            <p14:sldId id="317"/>
            <p14:sldId id="318"/>
            <p14:sldId id="319"/>
            <p14:sldId id="343"/>
            <p14:sldId id="320"/>
            <p14:sldId id="321"/>
            <p14:sldId id="322"/>
            <p14:sldId id="323"/>
            <p14:sldId id="324"/>
            <p14:sldId id="325"/>
            <p14:sldId id="326"/>
            <p14:sldId id="335"/>
            <p14:sldId id="338"/>
            <p14:sldId id="334"/>
            <p14:sldId id="330"/>
            <p14:sldId id="329"/>
            <p14:sldId id="342"/>
            <p14:sldId id="331"/>
            <p14:sldId id="306"/>
            <p14:sldId id="305"/>
            <p14:sldId id="304"/>
            <p14:sldId id="303"/>
            <p14:sldId id="302"/>
            <p14:sldId id="301"/>
            <p14:sldId id="300"/>
            <p14:sldId id="299"/>
            <p14:sldId id="298"/>
            <p14:sldId id="297"/>
            <p14:sldId id="296"/>
            <p14:sldId id="295"/>
            <p14:sldId id="340"/>
            <p14:sldId id="293"/>
            <p14:sldId id="291"/>
            <p14:sldId id="332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523"/>
    <a:srgbClr val="490A3D"/>
    <a:srgbClr val="199160"/>
    <a:srgbClr val="395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0F8CC-3DE3-4BF1-9567-BBB320D10992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247BD-3326-423F-AC14-74FF4B5CF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4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236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98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970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343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7956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9460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773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6000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487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3942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507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523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3791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8208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736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18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70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3178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856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2558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801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7994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274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313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247BD-3326-423F-AC14-74FF4B5CFC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46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036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83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6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7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07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7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9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05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6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1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1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75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71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5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43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07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07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52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503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7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718C-F66E-4F31-99D6-739C092D099E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B8DF-B101-4042-86D4-0CB1314B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1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4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5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75" r:id="rId12"/>
    <p:sldLayoutId id="21474837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9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audio" Target="../media/audio1.wav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22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0.wav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0.wav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../media/image28.jp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1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1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1.jpeg"/><Relationship Id="rId12" Type="http://schemas.microsoft.com/office/2007/relationships/hdphoto" Target="../media/hdphoto3.wdp"/><Relationship Id="rId17" Type="http://schemas.openxmlformats.org/officeDocument/2006/relationships/image" Target="../media/image39.jpeg"/><Relationship Id="rId2" Type="http://schemas.openxmlformats.org/officeDocument/2006/relationships/audio" Target="../media/media5.m4a"/><Relationship Id="rId16" Type="http://schemas.openxmlformats.org/officeDocument/2006/relationships/image" Target="../media/image38.jpeg"/><Relationship Id="rId20" Type="http://schemas.openxmlformats.org/officeDocument/2006/relationships/audio" Target="../media/audio10.wav"/><Relationship Id="rId1" Type="http://schemas.microsoft.com/office/2007/relationships/media" Target="../media/media5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7.jpeg"/><Relationship Id="rId10" Type="http://schemas.openxmlformats.org/officeDocument/2006/relationships/image" Target="../media/image34.jpeg"/><Relationship Id="rId19" Type="http://schemas.openxmlformats.org/officeDocument/2006/relationships/image" Target="../media/image22.png"/><Relationship Id="rId4" Type="http://schemas.openxmlformats.org/officeDocument/2006/relationships/audio" Target="../media/audio10.wav"/><Relationship Id="rId9" Type="http://schemas.openxmlformats.org/officeDocument/2006/relationships/image" Target="../media/image33.jp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microsoft.com/office/2007/relationships/hdphoto" Target="../media/hdphoto4.wdp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9.jpe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microsoft.com/office/2007/relationships/hdphoto" Target="../media/hdphoto4.wdp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9.jpe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microsoft.com/office/2007/relationships/hdphoto" Target="../media/hdphoto4.wdp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9.jpe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2.png"/><Relationship Id="rId2" Type="http://schemas.openxmlformats.org/officeDocument/2006/relationships/audio" Target="../media/media6.m4a"/><Relationship Id="rId16" Type="http://schemas.openxmlformats.org/officeDocument/2006/relationships/image" Target="../media/image12.png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4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jpeg"/><Relationship Id="rId11" Type="http://schemas.openxmlformats.org/officeDocument/2006/relationships/audio" Target="../media/audio14.wav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41.jpe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7.m4a"/><Relationship Id="rId16" Type="http://schemas.openxmlformats.org/officeDocument/2006/relationships/image" Target="../media/image51.png"/><Relationship Id="rId20" Type="http://schemas.openxmlformats.org/officeDocument/2006/relationships/image" Target="../media/image55.jpg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12" Type="http://schemas.openxmlformats.org/officeDocument/2006/relationships/image" Target="../media/image59.jpeg"/><Relationship Id="rId2" Type="http://schemas.openxmlformats.org/officeDocument/2006/relationships/audio" Target="../media/media8.m4a"/><Relationship Id="rId16" Type="http://schemas.openxmlformats.org/officeDocument/2006/relationships/audio" Target="../media/audio13.wav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11" Type="http://schemas.openxmlformats.org/officeDocument/2006/relationships/image" Target="../media/image58.jpeg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image" Target="../media/image57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6.jpeg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60.jpe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7.jpeg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6" Type="http://schemas.openxmlformats.org/officeDocument/2006/relationships/audio" Target="../media/audio13.wav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11" Type="http://schemas.openxmlformats.org/officeDocument/2006/relationships/image" Target="../media/image64.jpeg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image" Target="../media/image63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jpe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1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11" Type="http://schemas.openxmlformats.org/officeDocument/2006/relationships/image" Target="../media/image68.jpeg"/><Relationship Id="rId5" Type="http://schemas.openxmlformats.org/officeDocument/2006/relationships/audio" Target="../media/audio13.wav"/><Relationship Id="rId15" Type="http://schemas.openxmlformats.org/officeDocument/2006/relationships/audio" Target="../media/audio13.wav"/><Relationship Id="rId10" Type="http://schemas.openxmlformats.org/officeDocument/2006/relationships/image" Target="../media/image67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6.jpeg"/><Relationship Id="rId1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jpeg"/><Relationship Id="rId11" Type="http://schemas.openxmlformats.org/officeDocument/2006/relationships/image" Target="../media/image14.png"/><Relationship Id="rId5" Type="http://schemas.openxmlformats.org/officeDocument/2006/relationships/image" Target="../media/image40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1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12" Type="http://schemas.openxmlformats.org/officeDocument/2006/relationships/image" Target="../media/image75.jpeg"/><Relationship Id="rId2" Type="http://schemas.openxmlformats.org/officeDocument/2006/relationships/audio" Target="../media/media12.m4a"/><Relationship Id="rId16" Type="http://schemas.openxmlformats.org/officeDocument/2006/relationships/audio" Target="../media/audio13.wav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11" Type="http://schemas.openxmlformats.org/officeDocument/2006/relationships/image" Target="../media/image74.jpeg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2.jpe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audio" Target="../media/audio4.wav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1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7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audio" Target="../media/audio7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9.png"/><Relationship Id="rId2" Type="http://schemas.openxmlformats.org/officeDocument/2006/relationships/audio" Target="../media/media13.mp3"/><Relationship Id="rId16" Type="http://schemas.openxmlformats.org/officeDocument/2006/relationships/image" Target="../media/image12.png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5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19" Type="http://schemas.openxmlformats.org/officeDocument/2006/relationships/audio" Target="../media/audio15.wav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audio" Target="../media/audio7.wav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openxmlformats.org/officeDocument/2006/relationships/image" Target="../media/image22.png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audio" Target="../media/audio9.wav"/><Relationship Id="rId1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4" y="3421755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69" y="2569051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50" y="49041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60" y="4543385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34" y="4710734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55" y="16835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893348" y="14689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8" y="1402124"/>
            <a:ext cx="753783" cy="7188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34A1833-8C7C-44D1-8480-425B0912E9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7" y="179287"/>
            <a:ext cx="10868622" cy="391691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20" y="2469594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10" y="26097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98" y="2888694"/>
            <a:ext cx="3523298" cy="3781471"/>
          </a:xfrm>
          <a:prstGeom prst="rect">
            <a:avLst/>
          </a:prstGeom>
        </p:spPr>
      </p:pic>
      <p:sp>
        <p:nvSpPr>
          <p:cNvPr id="19" name="文本框 20">
            <a:extLst>
              <a:ext uri="{FF2B5EF4-FFF2-40B4-BE49-F238E27FC236}">
                <a16:creationId xmlns:a16="http://schemas.microsoft.com/office/drawing/2014/main" xmlns="" id="{725E68A9-D468-46F1-8F81-0BA6B27AA6D6}"/>
              </a:ext>
            </a:extLst>
          </p:cNvPr>
          <p:cNvSpPr txBox="1"/>
          <p:nvPr/>
        </p:nvSpPr>
        <p:spPr>
          <a:xfrm>
            <a:off x="766482" y="1237580"/>
            <a:ext cx="10063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Khới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bạn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ơi</a:t>
            </a:r>
            <a:r>
              <a:rPr lang="en-US" altLang="zh-CN" sz="40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9600" dirty="0" smtClean="0">
                <a:solidFill>
                  <a:srgbClr val="FF0000"/>
                </a:solidFill>
                <a:latin typeface="#9Slide05 SVNXXII Yeah Script" panose="00000500000000000000" pitchFamily="2" charset="0"/>
                <a:ea typeface="思源黑体 CN Medium" panose="020B0600000000000000" pitchFamily="34" charset="-122"/>
              </a:rPr>
              <a:t>!</a:t>
            </a:r>
            <a:endParaRPr lang="zh-CN" altLang="en-US" sz="9600" dirty="0">
              <a:solidFill>
                <a:srgbClr val="FF0000"/>
              </a:solidFill>
              <a:latin typeface="#9Slide05 SVNXXII Yeah Script" panose="00000500000000000000" pitchFamily="2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1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6" y="2998492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98" y="486812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21" y="4406765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825" y="4731901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5" y="34582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84" y="2526740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42" y="3665097"/>
            <a:ext cx="2600603" cy="279116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3B698F8-8833-4BB0-8206-9F2BC63E12B0}"/>
              </a:ext>
            </a:extLst>
          </p:cNvPr>
          <p:cNvGrpSpPr/>
          <p:nvPr/>
        </p:nvGrpSpPr>
        <p:grpSpPr>
          <a:xfrm>
            <a:off x="2943392" y="190095"/>
            <a:ext cx="7194028" cy="4286137"/>
            <a:chOff x="3875190" y="989501"/>
            <a:chExt cx="5041546" cy="2728436"/>
          </a:xfrm>
        </p:grpSpPr>
        <p:sp>
          <p:nvSpPr>
            <p:cNvPr id="19" name="思想气泡: 云 18">
              <a:extLst>
                <a:ext uri="{FF2B5EF4-FFF2-40B4-BE49-F238E27FC236}">
                  <a16:creationId xmlns:a16="http://schemas.microsoft.com/office/drawing/2014/main" xmlns="" id="{9D8F6EBA-E980-45BD-A2DF-53320363086B}"/>
                </a:ext>
              </a:extLst>
            </p:cNvPr>
            <p:cNvSpPr/>
            <p:nvPr/>
          </p:nvSpPr>
          <p:spPr>
            <a:xfrm>
              <a:off x="3875190" y="989501"/>
              <a:ext cx="5041546" cy="2728436"/>
            </a:xfrm>
            <a:prstGeom prst="cloudCallout">
              <a:avLst>
                <a:gd name="adj1" fmla="val -42454"/>
                <a:gd name="adj2" fmla="val 6525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725E68A9-D468-46F1-8F81-0BA6B27AA6D6}"/>
                </a:ext>
              </a:extLst>
            </p:cNvPr>
            <p:cNvSpPr txBox="1"/>
            <p:nvPr/>
          </p:nvSpPr>
          <p:spPr>
            <a:xfrm>
              <a:off x="4959710" y="1711958"/>
              <a:ext cx="3191878" cy="1234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Nhận</a:t>
              </a:r>
              <a:r>
                <a:rPr lang="en-US" altLang="zh-CN" sz="60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biết</a:t>
              </a:r>
              <a:endParaRPr lang="en-US" altLang="zh-CN" sz="6000" dirty="0" smtClean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  <a:p>
              <a:r>
                <a:rPr lang="en-US" altLang="zh-CN" sz="6000" dirty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đ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ồ</a:t>
              </a:r>
              <a:r>
                <a:rPr lang="en-US" altLang="zh-CN" sz="60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dùng</a:t>
              </a:r>
              <a:endParaRPr lang="en-US" altLang="zh-CN" sz="6000" dirty="0" smtClean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31DE349-6B7B-422C-AE7D-7C5182518243}"/>
                </a:ext>
              </a:extLst>
            </p:cNvPr>
            <p:cNvSpPr txBox="1"/>
            <p:nvPr/>
          </p:nvSpPr>
          <p:spPr>
            <a:xfrm>
              <a:off x="5786506" y="1233608"/>
              <a:ext cx="1234817" cy="58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5400" dirty="0" smtClean="0">
                  <a:solidFill>
                    <a:prstClr val="black"/>
                  </a:solidFill>
                  <a:latin typeface="#9Slide03 Arima Madurai Black"/>
                  <a:ea typeface="思源黑体 CN Bold" panose="020B0800000000000000" pitchFamily="34" charset="-122"/>
                </a:rPr>
                <a:t>HĐ</a:t>
              </a:r>
              <a:r>
                <a:rPr lang="en-US" altLang="zh-CN" sz="5400" dirty="0" smtClean="0">
                  <a:solidFill>
                    <a:prstClr val="black"/>
                  </a:solidFill>
                  <a:latin typeface="#9Slide03 Arima Madurai Black"/>
                  <a:ea typeface="思源黑体 CN Bold" panose="020B0800000000000000" pitchFamily="34" charset="-122"/>
                </a:rPr>
                <a:t>1</a:t>
              </a:r>
              <a:r>
                <a:rPr lang="en-US" altLang="zh-CN" sz="5400" dirty="0">
                  <a:solidFill>
                    <a:prstClr val="black"/>
                  </a:solidFill>
                  <a:latin typeface="#9Slide03 Arima Madurai Black"/>
                  <a:ea typeface="思源黑体 CN Bold" panose="020B0800000000000000" pitchFamily="34" charset="-122"/>
                </a:rPr>
                <a:t>.</a:t>
              </a:r>
              <a:endParaRPr lang="zh-CN" altLang="en-US" sz="5400" dirty="0">
                <a:solidFill>
                  <a:prstClr val="black"/>
                </a:solidFill>
                <a:latin typeface="#9Slide03 Arima Madurai Black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83244" y="4309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  <p:sndAc>
          <p:stSnd>
            <p:snd r:embed="rId5" name="cashreg.wav"/>
          </p:stSnd>
        </p:sndAc>
      </p:transition>
    </mc:Choice>
    <mc:Fallback xmlns="">
      <p:transition spd="slow" advClick="0">
        <p:fade/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1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8" y="3583835"/>
            <a:ext cx="5577840" cy="31685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1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8" y="119719"/>
            <a:ext cx="5577840" cy="3291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7" descr="untitled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72" y="119719"/>
            <a:ext cx="6217920" cy="663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145268" y="3583835"/>
            <a:ext cx="467734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802655" y="79377"/>
            <a:ext cx="467734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730099" y="536577"/>
            <a:ext cx="1429960" cy="954741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TỔ 1</a:t>
            </a:r>
            <a:endParaRPr lang="en-US" sz="2800" b="1" dirty="0"/>
          </a:p>
        </p:txBody>
      </p:sp>
      <p:sp>
        <p:nvSpPr>
          <p:cNvPr id="14" name="Oval Callout 13"/>
          <p:cNvSpPr/>
          <p:nvPr/>
        </p:nvSpPr>
        <p:spPr>
          <a:xfrm>
            <a:off x="3204909" y="3812435"/>
            <a:ext cx="1450800" cy="954741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TỔ 2</a:t>
            </a:r>
            <a:endParaRPr lang="en-US" sz="2800" b="1" dirty="0"/>
          </a:p>
        </p:txBody>
      </p:sp>
      <p:sp>
        <p:nvSpPr>
          <p:cNvPr id="19" name="Oval Callout 18"/>
          <p:cNvSpPr/>
          <p:nvPr/>
        </p:nvSpPr>
        <p:spPr>
          <a:xfrm>
            <a:off x="8512404" y="2292918"/>
            <a:ext cx="1705878" cy="959329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TỔ 3</a:t>
            </a:r>
            <a:r>
              <a:rPr lang="vi-VN" sz="2800" b="1" dirty="0" smtClean="0"/>
              <a:t>,4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1345" y="517969"/>
            <a:ext cx="14872473" cy="5326649"/>
            <a:chOff x="-97152" y="4002854"/>
            <a:chExt cx="15416392" cy="6540373"/>
          </a:xfrm>
        </p:grpSpPr>
        <p:sp>
          <p:nvSpPr>
            <p:cNvPr id="18" name="思想气泡: 云 18">
              <a:extLst>
                <a:ext uri="{FF2B5EF4-FFF2-40B4-BE49-F238E27FC236}">
                  <a16:creationId xmlns:a16="http://schemas.microsoft.com/office/drawing/2014/main" xmlns="" id="{9D8F6EBA-E980-45BD-A2DF-53320363086B}"/>
                </a:ext>
              </a:extLst>
            </p:cNvPr>
            <p:cNvSpPr/>
            <p:nvPr/>
          </p:nvSpPr>
          <p:spPr>
            <a:xfrm>
              <a:off x="-97152" y="4002854"/>
              <a:ext cx="11950089" cy="6540373"/>
            </a:xfrm>
            <a:prstGeom prst="cloudCallout">
              <a:avLst>
                <a:gd name="adj1" fmla="val -42454"/>
                <a:gd name="adj2" fmla="val 65258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725E68A9-D468-46F1-8F81-0BA6B27AA6D6}"/>
                </a:ext>
              </a:extLst>
            </p:cNvPr>
            <p:cNvSpPr txBox="1"/>
            <p:nvPr/>
          </p:nvSpPr>
          <p:spPr>
            <a:xfrm>
              <a:off x="1488433" y="4360929"/>
              <a:ext cx="13830807" cy="523613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-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Từng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tổ</a:t>
              </a:r>
              <a:r>
                <a:rPr lang="en-US" altLang="en-US" sz="400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cứ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hai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bạn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ngồi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kế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hãy</a:t>
              </a:r>
              <a:endParaRPr lang="en-US" altLang="en-US" sz="40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endParaRPr>
            </a:p>
            <a:p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quan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sát</a:t>
              </a:r>
              <a:r>
                <a:rPr lang="en-US" altLang="en-US" sz="400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hình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của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tổ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mình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ở </a:t>
              </a:r>
              <a:r>
                <a:rPr lang="en-US" altLang="en-US" sz="4000" b="1" u="sng" dirty="0" err="1" smtClean="0">
                  <a:solidFill>
                    <a:srgbClr val="FFFF00"/>
                  </a:solidFill>
                  <a:latin typeface="#9Slide03 AllRoundGothic" panose="020B07030202020201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sgk</a:t>
              </a:r>
              <a:r>
                <a:rPr lang="en-US" altLang="en-US" sz="4000" b="1" u="sng" dirty="0" smtClean="0">
                  <a:solidFill>
                    <a:srgbClr val="FFFF00"/>
                  </a:solidFill>
                  <a:latin typeface="#9Slide03 AllRoundGothic" panose="020B07030202020201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/26 </a:t>
              </a:r>
              <a:r>
                <a:rPr lang="en-US" altLang="en-US" sz="4000" b="1" u="sng" dirty="0">
                  <a:solidFill>
                    <a:srgbClr val="FFFF00"/>
                  </a:solidFill>
                  <a:latin typeface="#9Slide03 AllRoundGothic" panose="020B07030202020201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endParaRPr lang="en-US" altLang="en-US" sz="4000" b="1" u="sng" dirty="0">
                <a:solidFill>
                  <a:srgbClr val="FFFF0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endParaRPr>
            </a:p>
            <a:p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trao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đổi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cho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nhau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nghe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với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yêu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cầu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sau</a:t>
              </a:r>
              <a:r>
                <a:rPr lang="en-US" altLang="en-US" sz="4000" b="1" dirty="0" smtClean="0">
                  <a:solidFill>
                    <a:srgbClr val="FFC000">
                      <a:lumMod val="60000"/>
                      <a:lumOff val="40000"/>
                    </a:srgbClr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:</a:t>
              </a:r>
            </a:p>
            <a:p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-</a:t>
              </a:r>
              <a:r>
                <a:rPr lang="en-US" altLang="en-US" sz="4000" b="1" dirty="0" err="1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Kể</a:t>
              </a:r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tên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đồ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dùng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có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trong</a:t>
              </a:r>
              <a:endParaRPr lang="en-US" altLang="en-US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endParaRPr>
            </a:p>
            <a:p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từng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hình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. </a:t>
              </a:r>
            </a:p>
            <a:p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-</a:t>
              </a:r>
              <a:r>
                <a:rPr lang="en-US" altLang="en-US" sz="4000" b="1" dirty="0" err="1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Chúng</a:t>
              </a:r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được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dùng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để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làm</a:t>
              </a:r>
              <a:r>
                <a:rPr lang="en-US" altLang="en-US" sz="4000" b="1" dirty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gì</a:t>
              </a:r>
              <a:r>
                <a:rPr lang="en-US" altLang="en-US" sz="4000" b="1" dirty="0" smtClean="0">
                  <a:solidFill>
                    <a:schemeClr val="bg1"/>
                  </a:solidFill>
                  <a:latin typeface="#9Slide03 AllRoundGothic" panose="020B0703020202020104" pitchFamily="34" charset="0"/>
                  <a:cs typeface="#9Slide03 Arima Madurai Black" panose="00000A00000000000000" pitchFamily="2" charset="0"/>
                </a:rPr>
                <a:t>?</a:t>
              </a:r>
            </a:p>
            <a:p>
              <a:r>
                <a:rPr lang="en-US" altLang="en-US" sz="4800" b="1" dirty="0" smtClean="0">
                  <a:solidFill>
                    <a:schemeClr val="bg1"/>
                  </a:solidFill>
                  <a:latin typeface="#9Slide05 SVNEgregio Script" panose="02000500000000000000" pitchFamily="2" charset="0"/>
                  <a:cs typeface="#9Slide03 Arima Madurai Black" panose="00000A00000000000000" pitchFamily="2" charset="0"/>
                </a:rPr>
                <a:t>        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6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2" grpId="0" animBg="1"/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xmlns="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10914977" y="5445689"/>
            <a:ext cx="1240645" cy="151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mtClean="0">
                <a:solidFill>
                  <a:prstClr val="black"/>
                </a:solidFill>
              </a:rPr>
              <a:pPr/>
              <a:t>12</a:t>
            </a:fld>
            <a:endParaRPr lang="id-ID">
              <a:solidFill>
                <a:prstClr val="black"/>
              </a:solidFill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2452598" y="2152825"/>
            <a:ext cx="455046" cy="29482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/>
              <a:t>H1</a:t>
            </a:r>
          </a:p>
        </p:txBody>
      </p:sp>
      <p:pic>
        <p:nvPicPr>
          <p:cNvPr id="42" name="Picture 6" descr="1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5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arrow.wav"/>
          </p:stSnd>
        </p:sndAc>
      </p:transition>
    </mc:Choice>
    <mc:Fallback xmlns="">
      <p:transition spd="slow" advClick="0">
        <p:random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xmlns="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10914977" y="5445689"/>
            <a:ext cx="1240645" cy="151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mtClean="0">
                <a:solidFill>
                  <a:prstClr val="black"/>
                </a:solidFill>
              </a:rPr>
              <a:pPr/>
              <a:t>13</a:t>
            </a:fld>
            <a:endParaRPr lang="id-ID">
              <a:solidFill>
                <a:prstClr val="black"/>
              </a:solidFill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2452598" y="2152825"/>
            <a:ext cx="455046" cy="29482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/>
              <a:t>H1</a:t>
            </a:r>
          </a:p>
        </p:txBody>
      </p:sp>
      <p:pic>
        <p:nvPicPr>
          <p:cNvPr id="42" name="Picture 6" descr="1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163985" y="1038969"/>
            <a:ext cx="2485633" cy="617274"/>
            <a:chOff x="3163985" y="1038969"/>
            <a:chExt cx="2485633" cy="617274"/>
          </a:xfrm>
        </p:grpSpPr>
        <p:sp>
          <p:nvSpPr>
            <p:cNvPr id="5" name="Line 39"/>
            <p:cNvSpPr>
              <a:spLocks noChangeShapeType="1"/>
            </p:cNvSpPr>
            <p:nvPr/>
          </p:nvSpPr>
          <p:spPr bwMode="auto">
            <a:xfrm flipH="1">
              <a:off x="3163985" y="1506071"/>
              <a:ext cx="668426" cy="1501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 rot="21029808">
              <a:off x="3726242" y="1038969"/>
              <a:ext cx="19233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vi-VN" altLang="en-US" sz="2400" b="1" dirty="0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G</a:t>
              </a:r>
              <a:r>
                <a:rPr lang="vi-VN" sz="2400" b="1" dirty="0" smtClean="0">
                  <a:solidFill>
                    <a:srgbClr val="7030A0"/>
                  </a:solidFill>
                </a:rPr>
                <a:t>iá</a:t>
              </a:r>
              <a:r>
                <a:rPr lang="vi-VN" sz="2400" b="1" dirty="0">
                  <a:solidFill>
                    <a:srgbClr val="7030A0"/>
                  </a:solidFill>
                </a:rPr>
                <a:t> </a:t>
              </a:r>
              <a:r>
                <a:rPr lang="vi-VN" altLang="en-US" sz="2400" b="1" dirty="0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(kệ)</a:t>
              </a:r>
              <a:endParaRPr lang="en-US" altLang="en-US" sz="2400" b="1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0" name="Text Box 15"/>
          <p:cNvSpPr txBox="1">
            <a:spLocks noChangeArrowheads="1"/>
          </p:cNvSpPr>
          <p:nvPr/>
        </p:nvSpPr>
        <p:spPr bwMode="auto">
          <a:xfrm rot="21212324">
            <a:off x="10131403" y="3645415"/>
            <a:ext cx="120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vi-VN" altLang="en-US" sz="2400" b="1" dirty="0" smtClean="0">
                <a:solidFill>
                  <a:srgbClr val="7030A0"/>
                </a:solidFill>
                <a:latin typeface="#9Slide03 BoosterNextFYBlack" panose="02000A03000000020004" pitchFamily="2" charset="0"/>
              </a:rPr>
              <a:t>Bàn </a:t>
            </a:r>
            <a:endParaRPr lang="en-US" altLang="en-US" sz="2400" b="1" dirty="0">
              <a:solidFill>
                <a:srgbClr val="7030A0"/>
              </a:solidFill>
              <a:latin typeface="#9Slide03 BoosterNextFYBlack" panose="02000A03000000020004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38400" y="2330011"/>
            <a:ext cx="5039152" cy="797354"/>
            <a:chOff x="3953132" y="916342"/>
            <a:chExt cx="2627030" cy="797354"/>
          </a:xfrm>
        </p:grpSpPr>
        <p:sp>
          <p:nvSpPr>
            <p:cNvPr id="16" name="Line 39"/>
            <p:cNvSpPr>
              <a:spLocks noChangeShapeType="1"/>
            </p:cNvSpPr>
            <p:nvPr/>
          </p:nvSpPr>
          <p:spPr bwMode="auto">
            <a:xfrm flipH="1">
              <a:off x="3953132" y="1511480"/>
              <a:ext cx="737844" cy="2022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 rot="21029808">
              <a:off x="4656786" y="916342"/>
              <a:ext cx="19233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vi-VN" altLang="en-US" sz="2400" b="1" dirty="0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Đồng hồ </a:t>
              </a:r>
              <a:endParaRPr lang="en-US" altLang="en-US" sz="2400" b="1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8" name="Line 39"/>
          <p:cNvSpPr>
            <a:spLocks noChangeShapeType="1"/>
          </p:cNvSpPr>
          <p:nvPr/>
        </p:nvSpPr>
        <p:spPr bwMode="auto">
          <a:xfrm rot="5948453">
            <a:off x="9703124" y="4847614"/>
            <a:ext cx="1504035" cy="166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7030A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arrow.wav"/>
          </p:stSnd>
        </p:sndAc>
      </p:transition>
    </mc:Choice>
    <mc:Fallback xmlns="">
      <p:transition spd="slow" advClick="0">
        <p:random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13772" cy="6909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0"/>
            <a:ext cx="12192000" cy="6909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430364393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13772" cy="6909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0"/>
            <a:ext cx="12192000" cy="6909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4173238827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53" y="0"/>
            <a:ext cx="12256800" cy="6858000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7140342" y="436963"/>
            <a:ext cx="5238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8955" y="205108"/>
            <a:ext cx="10175384" cy="6362092"/>
            <a:chOff x="168955" y="205108"/>
            <a:chExt cx="10175384" cy="6362092"/>
          </a:xfrm>
        </p:grpSpPr>
        <p:grpSp>
          <p:nvGrpSpPr>
            <p:cNvPr id="5" name="Group 4"/>
            <p:cNvGrpSpPr/>
            <p:nvPr/>
          </p:nvGrpSpPr>
          <p:grpSpPr>
            <a:xfrm>
              <a:off x="168955" y="205108"/>
              <a:ext cx="10175384" cy="6362092"/>
              <a:chOff x="830908" y="459525"/>
              <a:chExt cx="9442695" cy="560017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61381" y="1575447"/>
                <a:ext cx="2418961" cy="422926"/>
                <a:chOff x="6966500" y="5218403"/>
                <a:chExt cx="2274892" cy="381659"/>
              </a:xfrm>
            </p:grpSpPr>
            <p:sp>
              <p:nvSpPr>
                <p:cNvPr id="39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6966500" y="5599076"/>
                  <a:ext cx="735914" cy="98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40" name="Text Box 15"/>
                <p:cNvSpPr txBox="1">
                  <a:spLocks noChangeArrowheads="1"/>
                </p:cNvSpPr>
                <p:nvPr/>
              </p:nvSpPr>
              <p:spPr bwMode="auto">
                <a:xfrm rot="21029808">
                  <a:off x="7562815" y="5218403"/>
                  <a:ext cx="1678577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Muỗng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,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giá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30908" y="2090616"/>
                <a:ext cx="1280564" cy="734034"/>
                <a:chOff x="7652758" y="4962716"/>
                <a:chExt cx="2074887" cy="626965"/>
              </a:xfrm>
            </p:grpSpPr>
            <p:sp>
              <p:nvSpPr>
                <p:cNvPr id="3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8282447" y="4962716"/>
                  <a:ext cx="3267" cy="32525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3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652758" y="5242580"/>
                  <a:ext cx="2074887" cy="347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Dao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675737" y="2245847"/>
                <a:ext cx="1433567" cy="624243"/>
                <a:chOff x="7671600" y="4899816"/>
                <a:chExt cx="1741410" cy="533190"/>
              </a:xfrm>
            </p:grpSpPr>
            <p:sp>
              <p:nvSpPr>
                <p:cNvPr id="3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8305101" y="4899816"/>
                  <a:ext cx="3271" cy="26451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3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671600" y="5085904"/>
                  <a:ext cx="1741410" cy="347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Chảo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7528918" y="459525"/>
                <a:ext cx="1971955" cy="3061543"/>
                <a:chOff x="6616621" y="3039446"/>
                <a:chExt cx="1854509" cy="2762810"/>
              </a:xfrm>
            </p:grpSpPr>
            <p:sp>
              <p:nvSpPr>
                <p:cNvPr id="3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6616621" y="5744729"/>
                  <a:ext cx="395077" cy="5752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3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792553" y="3039446"/>
                  <a:ext cx="1678577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Tủ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bếp</a:t>
                  </a:r>
                  <a:r>
                    <a:rPr lang="vi-VN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trên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8249662" y="964135"/>
                <a:ext cx="2023941" cy="406377"/>
                <a:chOff x="6829620" y="5367700"/>
                <a:chExt cx="1903398" cy="366724"/>
              </a:xfrm>
            </p:grpSpPr>
            <p:sp>
              <p:nvSpPr>
                <p:cNvPr id="31" name="Line 39"/>
                <p:cNvSpPr>
                  <a:spLocks noChangeShapeType="1"/>
                </p:cNvSpPr>
                <p:nvPr/>
              </p:nvSpPr>
              <p:spPr bwMode="auto">
                <a:xfrm>
                  <a:off x="8117976" y="5569456"/>
                  <a:ext cx="61504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3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29620" y="5367700"/>
                  <a:ext cx="1678577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Bình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hoa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275837" y="1695717"/>
                <a:ext cx="5895991" cy="1319736"/>
                <a:chOff x="3435271" y="5097057"/>
                <a:chExt cx="5544838" cy="1190962"/>
              </a:xfrm>
            </p:grpSpPr>
            <p:sp>
              <p:nvSpPr>
                <p:cNvPr id="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6975380" y="5338885"/>
                  <a:ext cx="326152" cy="6061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3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301532" y="5097057"/>
                  <a:ext cx="1678577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Nồi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4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435271" y="6107485"/>
                  <a:ext cx="512196" cy="18053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44" name="Text Box 15"/>
                <p:cNvSpPr txBox="1">
                  <a:spLocks noChangeArrowheads="1"/>
                </p:cNvSpPr>
                <p:nvPr/>
              </p:nvSpPr>
              <p:spPr bwMode="auto">
                <a:xfrm rot="20608268">
                  <a:off x="3914846" y="5711111"/>
                  <a:ext cx="1678577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vi-VN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Bồn rửa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7247270" y="1862111"/>
                <a:ext cx="2192870" cy="653217"/>
                <a:chOff x="6682033" y="4951382"/>
                <a:chExt cx="2062267" cy="589480"/>
              </a:xfrm>
            </p:grpSpPr>
            <p:sp>
              <p:nvSpPr>
                <p:cNvPr id="2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6682033" y="5461613"/>
                  <a:ext cx="507086" cy="7924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28" name="Text Box 15"/>
                <p:cNvSpPr txBox="1">
                  <a:spLocks noChangeArrowheads="1"/>
                </p:cNvSpPr>
                <p:nvPr/>
              </p:nvSpPr>
              <p:spPr bwMode="auto">
                <a:xfrm rot="20027457">
                  <a:off x="7065722" y="4951382"/>
                  <a:ext cx="1678578" cy="366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Bếp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ga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8029782" y="3741505"/>
                <a:ext cx="1589829" cy="406376"/>
                <a:chOff x="6327092" y="5075738"/>
                <a:chExt cx="1931227" cy="347101"/>
              </a:xfrm>
            </p:grpSpPr>
            <p:sp>
              <p:nvSpPr>
                <p:cNvPr id="2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7668042" y="5228699"/>
                  <a:ext cx="590277" cy="1014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2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327092" y="5075738"/>
                  <a:ext cx="1741410" cy="347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Tủ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lạnh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8840036" y="4658919"/>
                <a:ext cx="1433567" cy="790082"/>
                <a:chOff x="7321718" y="4937648"/>
                <a:chExt cx="1741410" cy="674838"/>
              </a:xfrm>
            </p:grpSpPr>
            <p:sp>
              <p:nvSpPr>
                <p:cNvPr id="23" name="Line 39"/>
                <p:cNvSpPr>
                  <a:spLocks noChangeShapeType="1"/>
                </p:cNvSpPr>
                <p:nvPr/>
              </p:nvSpPr>
              <p:spPr bwMode="auto">
                <a:xfrm>
                  <a:off x="7777259" y="5193494"/>
                  <a:ext cx="1" cy="41899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2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321718" y="4937648"/>
                  <a:ext cx="1741410" cy="347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Bàn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657370" y="4571001"/>
                <a:ext cx="1373737" cy="731478"/>
                <a:chOff x="6841223" y="5107963"/>
                <a:chExt cx="1668732" cy="503665"/>
              </a:xfrm>
            </p:grpSpPr>
            <p:sp>
              <p:nvSpPr>
                <p:cNvPr id="21" name="Line 39"/>
                <p:cNvSpPr>
                  <a:spLocks noChangeShapeType="1"/>
                </p:cNvSpPr>
                <p:nvPr/>
              </p:nvSpPr>
              <p:spPr bwMode="auto">
                <a:xfrm>
                  <a:off x="7782424" y="5358710"/>
                  <a:ext cx="466519" cy="17920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2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41223" y="5107963"/>
                  <a:ext cx="1668732" cy="503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Lồng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bàn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050620" y="5653326"/>
                <a:ext cx="1433568" cy="406376"/>
                <a:chOff x="7192908" y="5138482"/>
                <a:chExt cx="1741411" cy="347101"/>
              </a:xfrm>
            </p:grpSpPr>
            <p:sp>
              <p:nvSpPr>
                <p:cNvPr id="1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8054102" y="5312032"/>
                  <a:ext cx="590277" cy="1014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192908" y="5138482"/>
                  <a:ext cx="1741411" cy="347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 b="1" dirty="0" err="1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Ghế</a:t>
                  </a:r>
                  <a:r>
                    <a:rPr lang="en-US" altLang="en-US" sz="2400" b="1" dirty="0" smtClean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endParaRPr lang="en-US" altLang="en-US" sz="2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</p:grp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 rot="19812886">
              <a:off x="7600654" y="2930685"/>
              <a:ext cx="19233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Tủ</a:t>
              </a:r>
              <a:r>
                <a:rPr lang="en-US" altLang="en-US" sz="2400" b="1" dirty="0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altLang="en-US" sz="2400" b="1" dirty="0" err="1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bếp</a:t>
              </a:r>
              <a:r>
                <a:rPr lang="vi-VN" altLang="en-US" sz="2400" b="1" dirty="0" smtClean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dưới </a:t>
              </a:r>
              <a:endParaRPr lang="en-US" altLang="en-US" sz="2400" b="1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410288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39"/>
          <p:cNvSpPr>
            <a:spLocks noChangeShapeType="1"/>
          </p:cNvSpPr>
          <p:nvPr/>
        </p:nvSpPr>
        <p:spPr bwMode="auto">
          <a:xfrm flipH="1">
            <a:off x="5306062" y="2358588"/>
            <a:ext cx="274617" cy="12982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574356" y="2089961"/>
            <a:ext cx="9466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8000"/>
                </a:solidFill>
                <a:latin typeface="#9Slide07 IcielLa Chic Pro Shad" panose="02000506090000020004" pitchFamily="2" charset="0"/>
              </a:rPr>
              <a:t>Kệ</a:t>
            </a:r>
            <a:r>
              <a:rPr lang="en-US" altLang="en-US" sz="2000" b="1" dirty="0" smtClean="0">
                <a:solidFill>
                  <a:srgbClr val="008000"/>
                </a:solidFill>
                <a:latin typeface="#9Slide07 IcielLa Chic Pro Shad" panose="02000506090000020004" pitchFamily="2" charset="0"/>
              </a:rPr>
              <a:t> </a:t>
            </a:r>
            <a:endParaRPr lang="en-US" altLang="en-US" sz="2000" b="1" dirty="0">
              <a:solidFill>
                <a:srgbClr val="008000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flipH="1">
            <a:off x="10729616" y="5899409"/>
            <a:ext cx="274617" cy="12982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21" descr="untitled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8443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2" grpId="0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5" descr="untitled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-96096"/>
            <a:ext cx="12192000" cy="6888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78" name="Group 77"/>
          <p:cNvGrpSpPr/>
          <p:nvPr/>
        </p:nvGrpSpPr>
        <p:grpSpPr>
          <a:xfrm>
            <a:off x="1084966" y="77144"/>
            <a:ext cx="11291329" cy="6521331"/>
            <a:chOff x="776246" y="799194"/>
            <a:chExt cx="6608343" cy="5935631"/>
          </a:xfrm>
        </p:grpSpPr>
        <p:grpSp>
          <p:nvGrpSpPr>
            <p:cNvPr id="3" name="Group 2"/>
            <p:cNvGrpSpPr/>
            <p:nvPr/>
          </p:nvGrpSpPr>
          <p:grpSpPr>
            <a:xfrm>
              <a:off x="1419934" y="799194"/>
              <a:ext cx="863812" cy="1200329"/>
              <a:chOff x="1419934" y="799194"/>
              <a:chExt cx="863812" cy="1200329"/>
            </a:xfrm>
          </p:grpSpPr>
          <p:sp>
            <p:nvSpPr>
              <p:cNvPr id="70" name="Line 39"/>
              <p:cNvSpPr>
                <a:spLocks noChangeShapeType="1"/>
              </p:cNvSpPr>
              <p:nvPr/>
            </p:nvSpPr>
            <p:spPr bwMode="auto">
              <a:xfrm flipH="1">
                <a:off x="1419934" y="1249718"/>
                <a:ext cx="273721" cy="1332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1" name="Text Box 15"/>
              <p:cNvSpPr txBox="1">
                <a:spLocks noChangeArrowheads="1"/>
              </p:cNvSpPr>
              <p:nvPr/>
            </p:nvSpPr>
            <p:spPr bwMode="auto">
              <a:xfrm>
                <a:off x="1659503" y="799194"/>
                <a:ext cx="62424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Nồi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cơm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điện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885325" y="3539668"/>
              <a:ext cx="873267" cy="461665"/>
              <a:chOff x="5543079" y="3987140"/>
              <a:chExt cx="1111337" cy="334816"/>
            </a:xfrm>
          </p:grpSpPr>
          <p:sp>
            <p:nvSpPr>
              <p:cNvPr id="66" name="Line 39"/>
              <p:cNvSpPr>
                <a:spLocks noChangeShapeType="1"/>
              </p:cNvSpPr>
              <p:nvPr/>
            </p:nvSpPr>
            <p:spPr bwMode="auto">
              <a:xfrm flipH="1">
                <a:off x="5543079" y="4152858"/>
                <a:ext cx="3809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7" name="Text Box 15"/>
              <p:cNvSpPr txBox="1">
                <a:spLocks noChangeArrowheads="1"/>
              </p:cNvSpPr>
              <p:nvPr/>
            </p:nvSpPr>
            <p:spPr bwMode="auto">
              <a:xfrm>
                <a:off x="5892416" y="3987140"/>
                <a:ext cx="762000" cy="33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Ti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vi</a:t>
                </a:r>
              </a:p>
            </p:txBody>
          </p:sp>
        </p:grpSp>
        <p:sp>
          <p:nvSpPr>
            <p:cNvPr id="64" name="Line 39"/>
            <p:cNvSpPr>
              <a:spLocks noChangeShapeType="1"/>
            </p:cNvSpPr>
            <p:nvPr/>
          </p:nvSpPr>
          <p:spPr bwMode="auto">
            <a:xfrm flipH="1" flipV="1">
              <a:off x="4564820" y="1106407"/>
              <a:ext cx="257469" cy="1066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>
              <a:off x="4822289" y="913395"/>
              <a:ext cx="6586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Ly</a:t>
              </a:r>
            </a:p>
          </p:txBody>
        </p:sp>
        <p:sp>
          <p:nvSpPr>
            <p:cNvPr id="72" name="Text Box 15"/>
            <p:cNvSpPr txBox="1">
              <a:spLocks noChangeArrowheads="1"/>
            </p:cNvSpPr>
            <p:nvPr/>
          </p:nvSpPr>
          <p:spPr bwMode="auto">
            <a:xfrm>
              <a:off x="3504861" y="2443179"/>
              <a:ext cx="6586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 smtClean="0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Kệ</a:t>
              </a:r>
              <a:r>
                <a:rPr lang="en-US" altLang="en-US" sz="2400" b="1" dirty="0" smtClean="0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 </a:t>
              </a:r>
              <a:endParaRPr lang="en-US" altLang="en-US" sz="2400" b="1" dirty="0">
                <a:solidFill>
                  <a:srgbClr val="008000"/>
                </a:solidFill>
                <a:latin typeface="#9Slide07 IcielLa Chic Pro Shad" panose="02000506090000020004" pitchFamily="2" charset="0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931070" y="913395"/>
              <a:ext cx="2513190" cy="2542300"/>
              <a:chOff x="2931070" y="913395"/>
              <a:chExt cx="2513190" cy="2542300"/>
            </a:xfrm>
          </p:grpSpPr>
          <p:sp>
            <p:nvSpPr>
              <p:cNvPr id="68" name="Line 39"/>
              <p:cNvSpPr>
                <a:spLocks noChangeShapeType="1"/>
              </p:cNvSpPr>
              <p:nvPr/>
            </p:nvSpPr>
            <p:spPr bwMode="auto">
              <a:xfrm flipH="1">
                <a:off x="2931070" y="1100329"/>
                <a:ext cx="285697" cy="607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9" name="Text Box 15"/>
              <p:cNvSpPr txBox="1">
                <a:spLocks noChangeArrowheads="1"/>
              </p:cNvSpPr>
              <p:nvPr/>
            </p:nvSpPr>
            <p:spPr bwMode="auto">
              <a:xfrm>
                <a:off x="3180074" y="913395"/>
                <a:ext cx="7185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Bình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hoa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63" name="Text Box 15"/>
              <p:cNvSpPr txBox="1">
                <a:spLocks noChangeArrowheads="1"/>
              </p:cNvSpPr>
              <p:nvPr/>
            </p:nvSpPr>
            <p:spPr bwMode="auto">
              <a:xfrm>
                <a:off x="4366481" y="2994030"/>
                <a:ext cx="10777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Tách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trà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sp>
          <p:nvSpPr>
            <p:cNvPr id="62" name="Line 39"/>
            <p:cNvSpPr>
              <a:spLocks noChangeShapeType="1"/>
            </p:cNvSpPr>
            <p:nvPr/>
          </p:nvSpPr>
          <p:spPr bwMode="auto">
            <a:xfrm flipH="1" flipV="1">
              <a:off x="4828156" y="2667136"/>
              <a:ext cx="0" cy="42027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5" name="Line 39"/>
            <p:cNvSpPr>
              <a:spLocks noChangeShapeType="1"/>
            </p:cNvSpPr>
            <p:nvPr/>
          </p:nvSpPr>
          <p:spPr bwMode="auto">
            <a:xfrm flipH="1" flipV="1">
              <a:off x="3180074" y="2667136"/>
              <a:ext cx="346057" cy="687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905366" y="3842723"/>
              <a:ext cx="717471" cy="461665"/>
              <a:chOff x="8108021" y="4005271"/>
              <a:chExt cx="913067" cy="334816"/>
            </a:xfrm>
          </p:grpSpPr>
          <p:sp>
            <p:nvSpPr>
              <p:cNvPr id="60" name="Line 39"/>
              <p:cNvSpPr>
                <a:spLocks noChangeShapeType="1"/>
              </p:cNvSpPr>
              <p:nvPr/>
            </p:nvSpPr>
            <p:spPr bwMode="auto">
              <a:xfrm flipV="1">
                <a:off x="8566553" y="4127756"/>
                <a:ext cx="454535" cy="44923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1" name="Text Box 15"/>
              <p:cNvSpPr txBox="1">
                <a:spLocks noChangeArrowheads="1"/>
              </p:cNvSpPr>
              <p:nvPr/>
            </p:nvSpPr>
            <p:spPr bwMode="auto">
              <a:xfrm>
                <a:off x="8108021" y="4005271"/>
                <a:ext cx="838200" cy="33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Ghế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957471" y="5332654"/>
              <a:ext cx="2078725" cy="420201"/>
              <a:chOff x="7466408" y="5042547"/>
              <a:chExt cx="2645422" cy="304745"/>
            </a:xfrm>
          </p:grpSpPr>
          <p:sp>
            <p:nvSpPr>
              <p:cNvPr id="58" name="Line 39"/>
              <p:cNvSpPr>
                <a:spLocks noChangeShapeType="1"/>
              </p:cNvSpPr>
              <p:nvPr/>
            </p:nvSpPr>
            <p:spPr bwMode="auto">
              <a:xfrm flipH="1">
                <a:off x="7466408" y="5209504"/>
                <a:ext cx="376711" cy="1706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9" name="Text Box 15"/>
              <p:cNvSpPr txBox="1">
                <a:spLocks noChangeArrowheads="1"/>
              </p:cNvSpPr>
              <p:nvPr/>
            </p:nvSpPr>
            <p:spPr bwMode="auto">
              <a:xfrm>
                <a:off x="7829247" y="5042547"/>
                <a:ext cx="2282583" cy="304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 smtClean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Quạt</a:t>
                </a:r>
                <a:r>
                  <a:rPr lang="vi-VN" altLang="en-US" sz="2400" b="1" dirty="0" smtClean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điện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138988" y="5674782"/>
              <a:ext cx="1077779" cy="790029"/>
              <a:chOff x="5333501" y="5154178"/>
              <a:chExt cx="1371600" cy="572957"/>
            </a:xfrm>
          </p:grpSpPr>
          <p:sp>
            <p:nvSpPr>
              <p:cNvPr id="56" name="Line 39"/>
              <p:cNvSpPr>
                <a:spLocks noChangeShapeType="1"/>
              </p:cNvSpPr>
              <p:nvPr/>
            </p:nvSpPr>
            <p:spPr bwMode="auto">
              <a:xfrm flipH="1" flipV="1">
                <a:off x="5604985" y="5154178"/>
                <a:ext cx="145493" cy="280161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Text Box 15"/>
              <p:cNvSpPr txBox="1">
                <a:spLocks noChangeArrowheads="1"/>
              </p:cNvSpPr>
              <p:nvPr/>
            </p:nvSpPr>
            <p:spPr bwMode="auto">
              <a:xfrm>
                <a:off x="5333501" y="5392319"/>
                <a:ext cx="1371600" cy="33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Cát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-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sét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76246" y="6273160"/>
              <a:ext cx="1408459" cy="461665"/>
              <a:chOff x="5235191" y="5911603"/>
              <a:chExt cx="1792430" cy="334816"/>
            </a:xfrm>
          </p:grpSpPr>
          <p:sp>
            <p:nvSpPr>
              <p:cNvPr id="54" name="Line 39"/>
              <p:cNvSpPr>
                <a:spLocks noChangeShapeType="1"/>
              </p:cNvSpPr>
              <p:nvPr/>
            </p:nvSpPr>
            <p:spPr bwMode="auto">
              <a:xfrm flipH="1">
                <a:off x="5235191" y="6027045"/>
                <a:ext cx="49064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5" name="Text Box 15"/>
              <p:cNvSpPr txBox="1">
                <a:spLocks noChangeArrowheads="1"/>
              </p:cNvSpPr>
              <p:nvPr/>
            </p:nvSpPr>
            <p:spPr bwMode="auto">
              <a:xfrm>
                <a:off x="5656020" y="5911603"/>
                <a:ext cx="1371601" cy="33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Cái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kìm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6477309" y="5036937"/>
              <a:ext cx="81001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Máy</a:t>
              </a:r>
              <a:r>
                <a: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 </a:t>
              </a:r>
              <a:r>
                <a:rPr lang="en-US" altLang="en-US" sz="2400" b="1" dirty="0" err="1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điện</a:t>
              </a:r>
              <a:r>
                <a: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 </a:t>
              </a:r>
              <a:r>
                <a:rPr lang="en-US" altLang="en-US" sz="2400" b="1" dirty="0" err="1">
                  <a:solidFill>
                    <a:srgbClr val="008000"/>
                  </a:solidFill>
                  <a:latin typeface="#9Slide07 IcielLa Chic Pro Shad" panose="02000506090000020004" pitchFamily="2" charset="0"/>
                </a:rPr>
                <a:t>thoại</a:t>
              </a:r>
              <a:endParaRPr lang="en-US" altLang="en-US" sz="2400" b="1" dirty="0">
                <a:solidFill>
                  <a:srgbClr val="008000"/>
                </a:solidFill>
                <a:latin typeface="#9Slide07 IcielLa Chic Pro Shad" panose="02000506090000020004" pitchFamily="2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306810" y="2691176"/>
              <a:ext cx="1077779" cy="845172"/>
              <a:chOff x="9652376" y="2866685"/>
              <a:chExt cx="1371600" cy="612949"/>
            </a:xfrm>
          </p:grpSpPr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 flipV="1">
                <a:off x="10128696" y="2866685"/>
                <a:ext cx="6553" cy="30992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9652376" y="3144818"/>
                <a:ext cx="1371600" cy="33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Đồng</a:t>
                </a:r>
                <a:r>
                  <a:rPr lang="en-US" altLang="en-US" sz="2400" b="1" dirty="0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8000"/>
                    </a:solidFill>
                    <a:latin typeface="#9Slide07 IcielLa Chic Pro Shad" panose="02000506090000020004" pitchFamily="2" charset="0"/>
                  </a:rPr>
                  <a:t>hồ</a:t>
                </a:r>
                <a:endParaRPr lang="en-US" altLang="en-US" sz="2400" b="1" dirty="0">
                  <a:solidFill>
                    <a:srgbClr val="008000"/>
                  </a:solidFill>
                  <a:latin typeface="#9Slide07 IcielLa Chic Pro Shad" panose="02000506090000020004" pitchFamily="2" charset="0"/>
                </a:endParaRPr>
              </a:p>
            </p:txBody>
          </p:sp>
        </p:grpSp>
      </p:grpSp>
      <p:sp>
        <p:nvSpPr>
          <p:cNvPr id="83" name="Line 39"/>
          <p:cNvSpPr>
            <a:spLocks noChangeShapeType="1"/>
          </p:cNvSpPr>
          <p:nvPr/>
        </p:nvSpPr>
        <p:spPr bwMode="auto">
          <a:xfrm flipH="1">
            <a:off x="6700778" y="6573255"/>
            <a:ext cx="296013" cy="23529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 flipH="1">
            <a:off x="11174269" y="5514442"/>
            <a:ext cx="255730" cy="41057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5844635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245472" y="351699"/>
            <a:ext cx="11737601" cy="620540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  <a:latin typeface="+mj-lt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148" y="5677370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26337" y="26164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39" y="19387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3" y="5795970"/>
            <a:ext cx="664091" cy="745258"/>
          </a:xfrm>
          <a:prstGeom prst="rect">
            <a:avLst/>
          </a:prstGeom>
        </p:spPr>
      </p:pic>
      <p:pic>
        <p:nvPicPr>
          <p:cNvPr id="40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54" y="4331082"/>
            <a:ext cx="2438908" cy="2438908"/>
          </a:xfrm>
          <a:prstGeom prst="rect">
            <a:avLst/>
          </a:prstGeom>
        </p:spPr>
      </p:pic>
      <p:grpSp>
        <p:nvGrpSpPr>
          <p:cNvPr id="41" name="组合 1">
            <a:extLst>
              <a:ext uri="{FF2B5EF4-FFF2-40B4-BE49-F238E27FC236}">
                <a16:creationId xmlns:a16="http://schemas.microsoft.com/office/drawing/2014/main" xmlns="" id="{93ABBE59-6086-4F44-9FEF-325A81E5CF27}"/>
              </a:ext>
            </a:extLst>
          </p:cNvPr>
          <p:cNvGrpSpPr/>
          <p:nvPr/>
        </p:nvGrpSpPr>
        <p:grpSpPr>
          <a:xfrm>
            <a:off x="1637530" y="672354"/>
            <a:ext cx="9224778" cy="4814046"/>
            <a:chOff x="1404913" y="1367564"/>
            <a:chExt cx="5656883" cy="3232919"/>
          </a:xfrm>
        </p:grpSpPr>
        <p:sp>
          <p:nvSpPr>
            <p:cNvPr id="42" name="思想气泡: 云 6">
              <a:extLst>
                <a:ext uri="{FF2B5EF4-FFF2-40B4-BE49-F238E27FC236}">
                  <a16:creationId xmlns:a16="http://schemas.microsoft.com/office/drawing/2014/main" xmlns="" id="{84493B8D-0103-4268-86C3-CA5C97ABD342}"/>
                </a:ext>
              </a:extLst>
            </p:cNvPr>
            <p:cNvSpPr/>
            <p:nvPr/>
          </p:nvSpPr>
          <p:spPr>
            <a:xfrm>
              <a:off x="1404913" y="1367564"/>
              <a:ext cx="5656883" cy="3232919"/>
            </a:xfrm>
            <a:prstGeom prst="cloudCallout">
              <a:avLst>
                <a:gd name="adj1" fmla="val 36159"/>
                <a:gd name="adj2" fmla="val 57190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43" name="矩形 7">
              <a:extLst>
                <a:ext uri="{FF2B5EF4-FFF2-40B4-BE49-F238E27FC236}">
                  <a16:creationId xmlns:a16="http://schemas.microsoft.com/office/drawing/2014/main" xmlns="" id="{6F4EE2F4-2376-41CC-8EB4-6D188A92FABB}"/>
                </a:ext>
              </a:extLst>
            </p:cNvPr>
            <p:cNvSpPr/>
            <p:nvPr/>
          </p:nvSpPr>
          <p:spPr>
            <a:xfrm>
              <a:off x="2078030" y="1895370"/>
              <a:ext cx="4680221" cy="2294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Kể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tên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đồ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dùng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gia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đình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em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nêu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công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dụng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chúng</a:t>
              </a:r>
              <a:r>
                <a:rPr lang="en-US" altLang="zh-CN" sz="5400" dirty="0" smtClean="0">
                  <a:solidFill>
                    <a:srgbClr val="5B9BD5">
                      <a:lumMod val="50000"/>
                    </a:srgbClr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5400" dirty="0">
                <a:solidFill>
                  <a:srgbClr val="5B9BD5">
                    <a:lumMod val="50000"/>
                  </a:srgbClr>
                </a:solidFill>
                <a:latin typeface="#9Slide03 AllRoundGothic" panose="020B07030202020201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27059" r="74140" b="56667"/>
          <a:stretch/>
        </p:blipFill>
        <p:spPr>
          <a:xfrm>
            <a:off x="1805925" y="2654818"/>
            <a:ext cx="667450" cy="758881"/>
          </a:xfrm>
          <a:prstGeom prst="rect">
            <a:avLst/>
          </a:prstGeom>
        </p:spPr>
      </p:pic>
      <p:pic>
        <p:nvPicPr>
          <p:cNvPr id="15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0" y="4138785"/>
            <a:ext cx="2600603" cy="279116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3148" y="494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NiWorld - Gummy Bear Song - Easy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  <p:sndAc>
          <p:stSnd>
            <p:snd r:embed="rId4" name="cashreg.wav"/>
          </p:stSnd>
        </p:sndAc>
      </p:transition>
    </mc:Choice>
    <mc:Fallback xmlns="">
      <p:transition spd="slow" advClick="0" advTm="0">
        <p:random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199134" y="193876"/>
            <a:ext cx="11737601" cy="6406436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148" y="5677370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26337" y="26164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39" y="19387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3" y="5795970"/>
            <a:ext cx="664091" cy="745258"/>
          </a:xfrm>
          <a:prstGeom prst="rect">
            <a:avLst/>
          </a:prstGeom>
        </p:spPr>
      </p:pic>
      <p:grpSp>
        <p:nvGrpSpPr>
          <p:cNvPr id="50" name="Group 27">
            <a:extLst>
              <a:ext uri="{FF2B5EF4-FFF2-40B4-BE49-F238E27FC236}">
                <a16:creationId xmlns:a16="http://schemas.microsoft.com/office/drawing/2014/main" xmlns="" id="{09C75E08-CD9A-4B54-A9E6-1D44EED81149}"/>
              </a:ext>
            </a:extLst>
          </p:cNvPr>
          <p:cNvGrpSpPr/>
          <p:nvPr/>
        </p:nvGrpSpPr>
        <p:grpSpPr>
          <a:xfrm>
            <a:off x="400104" y="806824"/>
            <a:ext cx="11177813" cy="5392269"/>
            <a:chOff x="1181100" y="2257425"/>
            <a:chExt cx="2986087" cy="2035971"/>
          </a:xfrm>
        </p:grpSpPr>
        <p:cxnSp>
          <p:nvCxnSpPr>
            <p:cNvPr id="55" name="Straight Connector 14">
              <a:extLst>
                <a:ext uri="{FF2B5EF4-FFF2-40B4-BE49-F238E27FC236}">
                  <a16:creationId xmlns:a16="http://schemas.microsoft.com/office/drawing/2014/main" xmlns="" id="{7E2740B1-0AA4-4AC8-B4C6-9E1636114B6F}"/>
                </a:ext>
              </a:extLst>
            </p:cNvPr>
            <p:cNvCxnSpPr/>
            <p:nvPr/>
          </p:nvCxnSpPr>
          <p:spPr>
            <a:xfrm>
              <a:off x="1181100" y="2257425"/>
              <a:ext cx="238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5">
              <a:extLst>
                <a:ext uri="{FF2B5EF4-FFF2-40B4-BE49-F238E27FC236}">
                  <a16:creationId xmlns:a16="http://schemas.microsoft.com/office/drawing/2014/main" xmlns="" id="{B8B93641-5346-4E29-86D5-0DE266A71DC4}"/>
                </a:ext>
              </a:extLst>
            </p:cNvPr>
            <p:cNvCxnSpPr/>
            <p:nvPr/>
          </p:nvCxnSpPr>
          <p:spPr>
            <a:xfrm flipH="1">
              <a:off x="1183480" y="4293396"/>
              <a:ext cx="298370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6">
              <a:extLst>
                <a:ext uri="{FF2B5EF4-FFF2-40B4-BE49-F238E27FC236}">
                  <a16:creationId xmlns:a16="http://schemas.microsoft.com/office/drawing/2014/main" xmlns="" id="{1D33C4F5-B50B-44EF-9A62-3938038BE1CD}"/>
                </a:ext>
              </a:extLst>
            </p:cNvPr>
            <p:cNvCxnSpPr/>
            <p:nvPr/>
          </p:nvCxnSpPr>
          <p:spPr>
            <a:xfrm>
              <a:off x="4167187" y="2257425"/>
              <a:ext cx="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7">
              <a:extLst>
                <a:ext uri="{FF2B5EF4-FFF2-40B4-BE49-F238E27FC236}">
                  <a16:creationId xmlns:a16="http://schemas.microsoft.com/office/drawing/2014/main" xmlns="" id="{F16E9A4C-0614-489A-83F3-D209E0B3D109}"/>
                </a:ext>
              </a:extLst>
            </p:cNvPr>
            <p:cNvCxnSpPr/>
            <p:nvPr/>
          </p:nvCxnSpPr>
          <p:spPr>
            <a:xfrm flipH="1">
              <a:off x="1183481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8">
              <a:extLst>
                <a:ext uri="{FF2B5EF4-FFF2-40B4-BE49-F238E27FC236}">
                  <a16:creationId xmlns:a16="http://schemas.microsoft.com/office/drawing/2014/main" xmlns="" id="{3AC28A99-23CE-440A-92B6-599852AEE0CC}"/>
                </a:ext>
              </a:extLst>
            </p:cNvPr>
            <p:cNvCxnSpPr/>
            <p:nvPr/>
          </p:nvCxnSpPr>
          <p:spPr>
            <a:xfrm flipH="1">
              <a:off x="3284934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54" y="4339098"/>
            <a:ext cx="2438908" cy="2438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782" y="896112"/>
            <a:ext cx="10843638" cy="52629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Mỗi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gia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đình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đều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có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những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thiết</a:t>
            </a:r>
            <a:r>
              <a:rPr lang="en-US" altLang="en-US" sz="48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yếu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phục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vụ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cho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nhu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cầu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cuộc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sống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Tuỳ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vào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nhu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cầu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và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điều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kiện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kinh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tế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nên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của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mỗi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gia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đình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cũng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có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sự</a:t>
            </a:r>
            <a:r>
              <a:rPr lang="en-US" altLang="en-US" sz="48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khác</a:t>
            </a:r>
            <a:r>
              <a:rPr lang="en-US" altLang="en-US" sz="48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8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biệt</a:t>
            </a:r>
            <a:r>
              <a:rPr lang="en-US" altLang="en-US" sz="48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.</a:t>
            </a:r>
            <a:endParaRPr lang="en-US" altLang="en-US" sz="4800" b="1" dirty="0">
              <a:solidFill>
                <a:srgbClr val="395D86"/>
              </a:solidFill>
              <a:latin typeface="#9Slide05 Fourth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laser.wav"/>
          </p:stSnd>
        </p:sndAc>
      </p:transition>
    </mc:Choice>
    <mc:Fallback xmlns="">
      <p:transition spd="slow" advClick="0">
        <p:random/>
        <p:sndAc>
          <p:stSnd>
            <p:snd r:embed="rId9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21" y="4406765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5" y="34582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84" y="2526740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8" y="3844380"/>
            <a:ext cx="2600603" cy="279116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3B698F8-8833-4BB0-8206-9F2BC63E12B0}"/>
              </a:ext>
            </a:extLst>
          </p:cNvPr>
          <p:cNvGrpSpPr/>
          <p:nvPr/>
        </p:nvGrpSpPr>
        <p:grpSpPr>
          <a:xfrm>
            <a:off x="3017654" y="120628"/>
            <a:ext cx="6560015" cy="3173020"/>
            <a:chOff x="3927233" y="945280"/>
            <a:chExt cx="4597232" cy="2410296"/>
          </a:xfrm>
        </p:grpSpPr>
        <p:sp>
          <p:nvSpPr>
            <p:cNvPr id="19" name="思想气泡: 云 18">
              <a:extLst>
                <a:ext uri="{FF2B5EF4-FFF2-40B4-BE49-F238E27FC236}">
                  <a16:creationId xmlns:a16="http://schemas.microsoft.com/office/drawing/2014/main" xmlns="" id="{9D8F6EBA-E980-45BD-A2DF-53320363086B}"/>
                </a:ext>
              </a:extLst>
            </p:cNvPr>
            <p:cNvSpPr/>
            <p:nvPr/>
          </p:nvSpPr>
          <p:spPr>
            <a:xfrm>
              <a:off x="3927233" y="945280"/>
              <a:ext cx="4597232" cy="2410296"/>
            </a:xfrm>
            <a:prstGeom prst="cloudCallout">
              <a:avLst>
                <a:gd name="adj1" fmla="val -42454"/>
                <a:gd name="adj2" fmla="val 6525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725E68A9-D468-46F1-8F81-0BA6B27AA6D6}"/>
                </a:ext>
              </a:extLst>
            </p:cNvPr>
            <p:cNvSpPr txBox="1"/>
            <p:nvPr/>
          </p:nvSpPr>
          <p:spPr>
            <a:xfrm>
              <a:off x="5307418" y="1528590"/>
              <a:ext cx="2344715" cy="1332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Phân</a:t>
              </a:r>
              <a:r>
                <a:rPr lang="en-US" altLang="zh-CN" sz="54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54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loại</a:t>
              </a:r>
              <a:endParaRPr lang="en-US" altLang="zh-CN" sz="5400" dirty="0" smtClean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  <a:p>
              <a:pPr algn="ctr"/>
              <a:r>
                <a:rPr lang="en-US" altLang="zh-CN" sz="5400" dirty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54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đồ</a:t>
              </a:r>
              <a:r>
                <a:rPr lang="en-US" altLang="zh-CN" sz="54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54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dùng</a:t>
              </a:r>
              <a:endParaRPr lang="zh-CN" altLang="en-US" sz="5400" dirty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31DE349-6B7B-422C-AE7D-7C5182518243}"/>
                </a:ext>
              </a:extLst>
            </p:cNvPr>
            <p:cNvSpPr txBox="1"/>
            <p:nvPr/>
          </p:nvSpPr>
          <p:spPr>
            <a:xfrm>
              <a:off x="4441860" y="1555945"/>
              <a:ext cx="879830" cy="70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Bold" panose="020B0800000000000000" pitchFamily="34" charset="-122"/>
                </a:rPr>
                <a:t>02.</a:t>
              </a:r>
              <a:endParaRPr lang="zh-CN" altLang="en-US" sz="5400" dirty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798" y="169651"/>
            <a:ext cx="12508615" cy="735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7" y="4520076"/>
            <a:ext cx="1894098" cy="178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11390" r="-4814" b="15568"/>
          <a:stretch/>
        </p:blipFill>
        <p:spPr>
          <a:xfrm>
            <a:off x="7086329" y="4548818"/>
            <a:ext cx="1825875" cy="18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5" y="2045371"/>
            <a:ext cx="1855602" cy="1855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27" y="2327133"/>
            <a:ext cx="2296642" cy="1976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" y="523604"/>
            <a:ext cx="2422158" cy="1414383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41" y="4679772"/>
            <a:ext cx="1813518" cy="16492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9353" y="1764430"/>
            <a:ext cx="87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Tivi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739353" y="3850167"/>
            <a:ext cx="131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Tách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0604281" y="6240007"/>
            <a:ext cx="69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Tủ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970638" y="6301101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err="1" smtClean="0"/>
              <a:t>Chén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03630" y="1764430"/>
            <a:ext cx="17696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Binh hoa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0332704" y="1642556"/>
            <a:ext cx="107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Tô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522066" y="4072823"/>
            <a:ext cx="106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Kệ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0577678" y="3996856"/>
            <a:ext cx="7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Ly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739353" y="6340290"/>
            <a:ext cx="121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Quạt</a:t>
            </a:r>
            <a:endParaRPr lang="en-US" sz="2800" dirty="0"/>
          </a:p>
        </p:txBody>
      </p:sp>
      <p:pic>
        <p:nvPicPr>
          <p:cNvPr id="56" name="Picture 5" descr="tải xuống (10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07" y="-47076"/>
            <a:ext cx="2460228" cy="1898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56284" y="1676377"/>
            <a:ext cx="241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pic>
        <p:nvPicPr>
          <p:cNvPr id="62" name="Picture 11" descr="images (5)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84" y="-16475"/>
            <a:ext cx="2569492" cy="16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353517" y="4175997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 smtClean="0"/>
              <a:t>Chai</a:t>
            </a:r>
            <a:endParaRPr lang="en-US" sz="2800" dirty="0"/>
          </a:p>
        </p:txBody>
      </p:sp>
      <p:pic>
        <p:nvPicPr>
          <p:cNvPr id="52" name="Picture 4" descr="tải xuống (11)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9888" b="5843"/>
          <a:stretch/>
        </p:blipFill>
        <p:spPr bwMode="auto">
          <a:xfrm>
            <a:off x="3710076" y="363071"/>
            <a:ext cx="1564844" cy="14444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tải xuống (12)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r="72890"/>
          <a:stretch/>
        </p:blipFill>
        <p:spPr bwMode="auto">
          <a:xfrm>
            <a:off x="3930913" y="2299766"/>
            <a:ext cx="985675" cy="18957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s (8)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9517" r="33255"/>
          <a:stretch/>
        </p:blipFill>
        <p:spPr bwMode="auto">
          <a:xfrm>
            <a:off x="10149402" y="2419452"/>
            <a:ext cx="1197411" cy="14536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82900" y="6433411"/>
            <a:ext cx="16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Thớt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0" name="Picture 7" descr="tải xuố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b="3759"/>
          <a:stretch/>
        </p:blipFill>
        <p:spPr bwMode="auto">
          <a:xfrm>
            <a:off x="3642669" y="4932015"/>
            <a:ext cx="1725028" cy="14522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思想气泡: 云 6">
            <a:extLst>
              <a:ext uri="{FF2B5EF4-FFF2-40B4-BE49-F238E27FC236}">
                <a16:creationId xmlns:a16="http://schemas.microsoft.com/office/drawing/2014/main" xmlns="" id="{84493B8D-0103-4268-86C3-CA5C97ABD342}"/>
              </a:ext>
            </a:extLst>
          </p:cNvPr>
          <p:cNvSpPr/>
          <p:nvPr/>
        </p:nvSpPr>
        <p:spPr>
          <a:xfrm>
            <a:off x="1555026" y="1366657"/>
            <a:ext cx="8867962" cy="4365654"/>
          </a:xfrm>
          <a:prstGeom prst="cloudCallout">
            <a:avLst>
              <a:gd name="adj1" fmla="val 36159"/>
              <a:gd name="adj2" fmla="val 57190"/>
            </a:avLst>
          </a:prstGeom>
          <a:solidFill>
            <a:srgbClr val="7DC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Quan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sát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nêu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tên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công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dụng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đồ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5400" dirty="0" err="1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sau</a:t>
            </a:r>
            <a:r>
              <a:rPr lang="en-US" altLang="zh-CN" sz="5400" dirty="0" smtClean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:</a:t>
            </a:r>
            <a:endParaRPr lang="zh-CN" altLang="en-US" sz="540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31854" y="3091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4" name="arrow.wav"/>
          </p:stSnd>
        </p:sndAc>
      </p:transition>
    </mc:Choice>
    <mc:Fallback xmlns="">
      <p:transition spd="slow" advClick="0">
        <p:random/>
        <p:sndAc>
          <p:stSnd>
            <p:snd r:embed="rId2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38" grpId="0"/>
      <p:bldP spid="40" grpId="0"/>
      <p:bldP spid="41" grpId="0"/>
      <p:bldP spid="42" grpId="0"/>
      <p:bldP spid="43" grpId="0"/>
      <p:bldP spid="44" grpId="0"/>
      <p:bldP spid="46" grpId="0"/>
      <p:bldP spid="48" grpId="0"/>
      <p:bldP spid="39" grpId="0"/>
      <p:bldP spid="50" grpId="0"/>
      <p:bldP spid="29" grpId="0"/>
      <p:bldP spid="51" grpId="0" animBg="1"/>
      <p:bldP spid="5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723" y="0"/>
            <a:ext cx="12508615" cy="735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7" y="4520076"/>
            <a:ext cx="1894098" cy="178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11390" r="-4814" b="15568"/>
          <a:stretch/>
        </p:blipFill>
        <p:spPr>
          <a:xfrm>
            <a:off x="7086329" y="4548818"/>
            <a:ext cx="1825875" cy="18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5" y="2045371"/>
            <a:ext cx="1855602" cy="1855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27" y="2327133"/>
            <a:ext cx="2296642" cy="1976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" y="523604"/>
            <a:ext cx="2422158" cy="1414383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41" y="4679772"/>
            <a:ext cx="1813518" cy="16492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9353" y="1764430"/>
            <a:ext cx="87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Tivi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739353" y="3850167"/>
            <a:ext cx="131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Tách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0604281" y="6240007"/>
            <a:ext cx="69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Tủ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970638" y="6301101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err="1" smtClean="0"/>
              <a:t>Chén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03630" y="1764430"/>
            <a:ext cx="17696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Binh hoa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0332704" y="1642556"/>
            <a:ext cx="107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Tô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522066" y="4072823"/>
            <a:ext cx="106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Kệ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0577678" y="3996856"/>
            <a:ext cx="7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Ly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739353" y="6340290"/>
            <a:ext cx="121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Quạt</a:t>
            </a:r>
            <a:endParaRPr lang="en-US" sz="2800" dirty="0"/>
          </a:p>
        </p:txBody>
      </p:sp>
      <p:pic>
        <p:nvPicPr>
          <p:cNvPr id="56" name="Picture 5" descr="tải xuống (10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07" y="-47076"/>
            <a:ext cx="2460228" cy="1898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56284" y="1676377"/>
            <a:ext cx="241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pic>
        <p:nvPicPr>
          <p:cNvPr id="62" name="Picture 11" descr="images (5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84" y="-16475"/>
            <a:ext cx="2569492" cy="16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353517" y="4175997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 smtClean="0"/>
              <a:t>Chai</a:t>
            </a:r>
            <a:endParaRPr lang="en-US" sz="2800" dirty="0"/>
          </a:p>
        </p:txBody>
      </p:sp>
      <p:pic>
        <p:nvPicPr>
          <p:cNvPr id="52" name="Picture 4" descr="tải xuống (11)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9888" b="5843"/>
          <a:stretch/>
        </p:blipFill>
        <p:spPr bwMode="auto">
          <a:xfrm>
            <a:off x="3710076" y="363071"/>
            <a:ext cx="1564844" cy="14444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tải xuống (12)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r="72890"/>
          <a:stretch/>
        </p:blipFill>
        <p:spPr bwMode="auto">
          <a:xfrm>
            <a:off x="3930913" y="2299766"/>
            <a:ext cx="985675" cy="18957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s (8)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9517" r="33255"/>
          <a:stretch/>
        </p:blipFill>
        <p:spPr bwMode="auto">
          <a:xfrm>
            <a:off x="10149402" y="2419452"/>
            <a:ext cx="1197411" cy="14536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82900" y="6433411"/>
            <a:ext cx="16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Thớt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0" name="Picture 7" descr="tải xuố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b="3759"/>
          <a:stretch/>
        </p:blipFill>
        <p:spPr bwMode="auto">
          <a:xfrm>
            <a:off x="3684710" y="4945174"/>
            <a:ext cx="1725028" cy="14522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思想气泡: 云 6">
            <a:extLst>
              <a:ext uri="{FF2B5EF4-FFF2-40B4-BE49-F238E27FC236}">
                <a16:creationId xmlns:a16="http://schemas.microsoft.com/office/drawing/2014/main" xmlns="" id="{84493B8D-0103-4268-86C3-CA5C97ABD342}"/>
              </a:ext>
            </a:extLst>
          </p:cNvPr>
          <p:cNvSpPr/>
          <p:nvPr/>
        </p:nvSpPr>
        <p:spPr>
          <a:xfrm>
            <a:off x="2668106" y="672353"/>
            <a:ext cx="7104959" cy="4272821"/>
          </a:xfrm>
          <a:prstGeom prst="cloudCallout">
            <a:avLst>
              <a:gd name="adj1" fmla="val 36159"/>
              <a:gd name="adj2" fmla="val 57190"/>
            </a:avLst>
          </a:prstGeom>
          <a:solidFill>
            <a:srgbClr val="7DC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Ghi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tên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đồ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dùng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vào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phiếu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tâp</a:t>
            </a:r>
            <a:r>
              <a:rPr lang="vi-VN" altLang="zh-CN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. </a:t>
            </a:r>
            <a:endParaRPr lang="zh-CN" altLang="en-US" sz="6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2" name="whoosh.wav"/>
          </p:stSnd>
        </p:sndAc>
      </p:transition>
    </mc:Choice>
    <mc:Fallback xmlns="">
      <p:transition spd="slow" advClick="0">
        <p:random/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723" y="0"/>
            <a:ext cx="12508615" cy="735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7" y="4520076"/>
            <a:ext cx="1894098" cy="178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11390" r="-4814" b="15568"/>
          <a:stretch/>
        </p:blipFill>
        <p:spPr>
          <a:xfrm>
            <a:off x="7086329" y="4548818"/>
            <a:ext cx="1825875" cy="18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5" y="2045371"/>
            <a:ext cx="1855602" cy="1855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27" y="2327133"/>
            <a:ext cx="2296642" cy="1976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" y="523604"/>
            <a:ext cx="2422158" cy="1414383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41" y="4679772"/>
            <a:ext cx="1813518" cy="16492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9353" y="1764430"/>
            <a:ext cx="87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Tivi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739353" y="3850167"/>
            <a:ext cx="131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Tách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0604281" y="6240007"/>
            <a:ext cx="69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Tủ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970638" y="6301101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err="1" smtClean="0"/>
              <a:t>Chén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03630" y="1764430"/>
            <a:ext cx="17696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Binh hoa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0332704" y="1642556"/>
            <a:ext cx="107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Tô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522066" y="4072823"/>
            <a:ext cx="106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Kệ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0577678" y="3996856"/>
            <a:ext cx="7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Ly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739353" y="6340290"/>
            <a:ext cx="121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Quạt</a:t>
            </a:r>
            <a:endParaRPr lang="en-US" sz="2800" dirty="0"/>
          </a:p>
        </p:txBody>
      </p:sp>
      <p:pic>
        <p:nvPicPr>
          <p:cNvPr id="56" name="Picture 5" descr="tải xuống (10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07" y="-47076"/>
            <a:ext cx="2460228" cy="1898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56284" y="1676377"/>
            <a:ext cx="241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pic>
        <p:nvPicPr>
          <p:cNvPr id="62" name="Picture 11" descr="images (5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84" y="-16475"/>
            <a:ext cx="2569492" cy="16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353517" y="4175997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 smtClean="0"/>
              <a:t>Chai</a:t>
            </a:r>
            <a:endParaRPr lang="en-US" sz="2800" dirty="0"/>
          </a:p>
        </p:txBody>
      </p:sp>
      <p:pic>
        <p:nvPicPr>
          <p:cNvPr id="52" name="Picture 4" descr="tải xuống (11)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9888" b="5843"/>
          <a:stretch/>
        </p:blipFill>
        <p:spPr bwMode="auto">
          <a:xfrm>
            <a:off x="3710076" y="363071"/>
            <a:ext cx="1564844" cy="14444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tải xuống (12)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r="72890"/>
          <a:stretch/>
        </p:blipFill>
        <p:spPr bwMode="auto">
          <a:xfrm>
            <a:off x="3930913" y="2299766"/>
            <a:ext cx="985675" cy="18957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s (8)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9517" r="33255"/>
          <a:stretch/>
        </p:blipFill>
        <p:spPr bwMode="auto">
          <a:xfrm>
            <a:off x="10149402" y="2419452"/>
            <a:ext cx="1197411" cy="14536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82900" y="6433411"/>
            <a:ext cx="16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Thớt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0" name="Picture 7" descr="tải xuố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b="3759"/>
          <a:stretch/>
        </p:blipFill>
        <p:spPr bwMode="auto">
          <a:xfrm>
            <a:off x="3684710" y="4945174"/>
            <a:ext cx="1725028" cy="14522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2" name="whoosh.wav"/>
          </p:stSnd>
        </p:sndAc>
      </p:transition>
    </mc:Choice>
    <mc:Fallback xmlns="">
      <p:transition spd="slow" advClick="0">
        <p:random/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508615" cy="735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7" y="4520076"/>
            <a:ext cx="1894098" cy="178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11390" r="-4814" b="15568"/>
          <a:stretch/>
        </p:blipFill>
        <p:spPr>
          <a:xfrm>
            <a:off x="7086329" y="4548818"/>
            <a:ext cx="1825875" cy="18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0" y="2084676"/>
            <a:ext cx="1855602" cy="1855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27" y="2327133"/>
            <a:ext cx="2296642" cy="1976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" y="523604"/>
            <a:ext cx="2422158" cy="1414383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41" y="4679772"/>
            <a:ext cx="1813518" cy="16492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4689" y="1764430"/>
            <a:ext cx="87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Tivi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2900" y="6433411"/>
            <a:ext cx="16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Thớt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754689" y="3850167"/>
            <a:ext cx="131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Tách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0604281" y="6240007"/>
            <a:ext cx="69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Tủ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970638" y="6301101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err="1" smtClean="0"/>
              <a:t>Chén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67139" y="1764430"/>
            <a:ext cx="17696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Binh hoa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0348040" y="1642556"/>
            <a:ext cx="107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Tô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537402" y="4072823"/>
            <a:ext cx="106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Kệ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0593014" y="3996856"/>
            <a:ext cx="7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Ly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754689" y="6340290"/>
            <a:ext cx="121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Quạt</a:t>
            </a:r>
            <a:endParaRPr lang="en-US" sz="2800" dirty="0"/>
          </a:p>
        </p:txBody>
      </p:sp>
      <p:pic>
        <p:nvPicPr>
          <p:cNvPr id="56" name="Picture 5" descr="tải xuống (10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07" y="-47076"/>
            <a:ext cx="2460228" cy="1898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71620" y="1676377"/>
            <a:ext cx="241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pic>
        <p:nvPicPr>
          <p:cNvPr id="62" name="Picture 11" descr="images (5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84" y="-16475"/>
            <a:ext cx="2569492" cy="16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368853" y="4175997"/>
            <a:ext cx="156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 smtClean="0"/>
              <a:t>Chai</a:t>
            </a:r>
            <a:endParaRPr lang="en-US" sz="2800" dirty="0"/>
          </a:p>
        </p:txBody>
      </p:sp>
      <p:pic>
        <p:nvPicPr>
          <p:cNvPr id="52" name="Picture 4" descr="tải xuống (11)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9888" b="5843"/>
          <a:stretch/>
        </p:blipFill>
        <p:spPr bwMode="auto">
          <a:xfrm>
            <a:off x="3710076" y="363071"/>
            <a:ext cx="1564844" cy="14444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tải xuống (12)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r="72890"/>
          <a:stretch/>
        </p:blipFill>
        <p:spPr bwMode="auto">
          <a:xfrm>
            <a:off x="3930913" y="2299766"/>
            <a:ext cx="985675" cy="18957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s (8)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39517" r="33255"/>
          <a:stretch/>
        </p:blipFill>
        <p:spPr bwMode="auto">
          <a:xfrm>
            <a:off x="10149402" y="2419452"/>
            <a:ext cx="1197411" cy="14536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tải xuố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b="3759"/>
          <a:stretch/>
        </p:blipFill>
        <p:spPr bwMode="auto">
          <a:xfrm>
            <a:off x="3669224" y="4876741"/>
            <a:ext cx="1725028" cy="14522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2" name="arrow.wav"/>
          </p:stSnd>
        </p:sndAc>
      </p:transition>
    </mc:Choice>
    <mc:Fallback xmlns="">
      <p:transition spd="slow" advClick="0">
        <p:random/>
        <p:sndAc>
          <p:stSnd>
            <p:snd r:embed="rId1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6" grpId="0"/>
      <p:bldP spid="4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21" y="4406765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5" y="34582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84" y="2526740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8" y="3844380"/>
            <a:ext cx="2600603" cy="279116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3B698F8-8833-4BB0-8206-9F2BC63E12B0}"/>
              </a:ext>
            </a:extLst>
          </p:cNvPr>
          <p:cNvGrpSpPr/>
          <p:nvPr/>
        </p:nvGrpSpPr>
        <p:grpSpPr>
          <a:xfrm>
            <a:off x="3017654" y="120628"/>
            <a:ext cx="6560015" cy="3173020"/>
            <a:chOff x="3927233" y="945280"/>
            <a:chExt cx="4597232" cy="2410296"/>
          </a:xfrm>
        </p:grpSpPr>
        <p:sp>
          <p:nvSpPr>
            <p:cNvPr id="19" name="思想气泡: 云 18">
              <a:extLst>
                <a:ext uri="{FF2B5EF4-FFF2-40B4-BE49-F238E27FC236}">
                  <a16:creationId xmlns:a16="http://schemas.microsoft.com/office/drawing/2014/main" xmlns="" id="{9D8F6EBA-E980-45BD-A2DF-53320363086B}"/>
                </a:ext>
              </a:extLst>
            </p:cNvPr>
            <p:cNvSpPr/>
            <p:nvPr/>
          </p:nvSpPr>
          <p:spPr>
            <a:xfrm>
              <a:off x="3927233" y="945280"/>
              <a:ext cx="4597232" cy="2410296"/>
            </a:xfrm>
            <a:prstGeom prst="cloudCallout">
              <a:avLst>
                <a:gd name="adj1" fmla="val -42454"/>
                <a:gd name="adj2" fmla="val 6525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725E68A9-D468-46F1-8F81-0BA6B27AA6D6}"/>
                </a:ext>
              </a:extLst>
            </p:cNvPr>
            <p:cNvSpPr txBox="1"/>
            <p:nvPr/>
          </p:nvSpPr>
          <p:spPr>
            <a:xfrm>
              <a:off x="4715519" y="1748798"/>
              <a:ext cx="2555910" cy="147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Bảo</a:t>
              </a:r>
              <a:r>
                <a:rPr lang="en-US" altLang="zh-CN" sz="60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quản</a:t>
              </a:r>
              <a:endParaRPr lang="en-US" altLang="zh-CN" sz="6000" dirty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  <a:p>
              <a:pPr algn="ctr"/>
              <a:r>
                <a:rPr lang="en-US" altLang="zh-CN" sz="6000" dirty="0" err="1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g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iữ</a:t>
              </a:r>
              <a:r>
                <a:rPr lang="en-US" altLang="zh-CN" sz="60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gìn</a:t>
              </a:r>
              <a:endParaRPr lang="zh-CN" altLang="en-US" sz="6000" dirty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31DE349-6B7B-422C-AE7D-7C5182518243}"/>
                </a:ext>
              </a:extLst>
            </p:cNvPr>
            <p:cNvSpPr txBox="1"/>
            <p:nvPr/>
          </p:nvSpPr>
          <p:spPr>
            <a:xfrm>
              <a:off x="5794359" y="1221292"/>
              <a:ext cx="1111245" cy="70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5400" dirty="0" smtClean="0">
                  <a:solidFill>
                    <a:prstClr val="black"/>
                  </a:solidFill>
                  <a:latin typeface="#9Slide07 SVNDessert Menu Scrip" panose="00000500000000000000" pitchFamily="2" charset="0"/>
                  <a:ea typeface="思源黑体 CN Bold" panose="020B0800000000000000" pitchFamily="34" charset="-122"/>
                </a:rPr>
                <a:t>HĐ3</a:t>
              </a:r>
              <a:endParaRPr lang="zh-CN" altLang="en-US" sz="5400" dirty="0">
                <a:solidFill>
                  <a:prstClr val="black"/>
                </a:solidFill>
                <a:latin typeface="#9Slide07 SVNDessert Menu Scrip" panose="00000500000000000000" pitchFamily="2" charset="0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5" name="cashreg.wav"/>
          </p:stSnd>
        </p:sndAc>
      </p:transition>
    </mc:Choice>
    <mc:Fallback xmlns="">
      <p:transition spd="slow" advClick="0">
        <p:random/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98D20F4-79B6-4831-AD6C-F5DBED4AFBAC}"/>
              </a:ext>
            </a:extLst>
          </p:cNvPr>
          <p:cNvSpPr/>
          <p:nvPr/>
        </p:nvSpPr>
        <p:spPr>
          <a:xfrm>
            <a:off x="92613" y="142564"/>
            <a:ext cx="11978640" cy="6643662"/>
          </a:xfrm>
          <a:prstGeom prst="roundRect">
            <a:avLst>
              <a:gd name="adj" fmla="val 77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Picture 7" descr="22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251833"/>
            <a:ext cx="3871645" cy="642512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-268776" y="-464887"/>
            <a:ext cx="741085" cy="931775"/>
          </a:xfrm>
          <a:prstGeom prst="rect">
            <a:avLst/>
          </a:prstGeom>
        </p:spPr>
      </p:pic>
      <p:pic>
        <p:nvPicPr>
          <p:cNvPr id="18" name="Picture 20" descr="untitled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9" t="2058" r="7162" b="-2015"/>
          <a:stretch/>
        </p:blipFill>
        <p:spPr bwMode="auto">
          <a:xfrm>
            <a:off x="8275243" y="251833"/>
            <a:ext cx="3682302" cy="642512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38" y="-116343"/>
            <a:ext cx="857250" cy="838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3717" y="515518"/>
            <a:ext cx="352927" cy="567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54808" y="154762"/>
            <a:ext cx="352927" cy="567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6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" name="Picture 26" descr="untitle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8138"/>
          <a:stretch/>
        </p:blipFill>
        <p:spPr bwMode="auto">
          <a:xfrm>
            <a:off x="4240051" y="251833"/>
            <a:ext cx="3921484" cy="642512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6" name="Rectangle 25"/>
          <p:cNvSpPr/>
          <p:nvPr/>
        </p:nvSpPr>
        <p:spPr>
          <a:xfrm>
            <a:off x="5394900" y="302757"/>
            <a:ext cx="352927" cy="567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xmlns="" id="{33B698F8-8833-4BB0-8206-9F2BC63E12B0}"/>
              </a:ext>
            </a:extLst>
          </p:cNvPr>
          <p:cNvGrpSpPr/>
          <p:nvPr/>
        </p:nvGrpSpPr>
        <p:grpSpPr>
          <a:xfrm>
            <a:off x="3071443" y="1251968"/>
            <a:ext cx="6560015" cy="3173020"/>
            <a:chOff x="3964928" y="1804671"/>
            <a:chExt cx="4597232" cy="2410296"/>
          </a:xfrm>
        </p:grpSpPr>
        <p:sp>
          <p:nvSpPr>
            <p:cNvPr id="15" name="思想气泡: 云 18">
              <a:extLst>
                <a:ext uri="{FF2B5EF4-FFF2-40B4-BE49-F238E27FC236}">
                  <a16:creationId xmlns:a16="http://schemas.microsoft.com/office/drawing/2014/main" xmlns="" id="{9D8F6EBA-E980-45BD-A2DF-53320363086B}"/>
                </a:ext>
              </a:extLst>
            </p:cNvPr>
            <p:cNvSpPr/>
            <p:nvPr/>
          </p:nvSpPr>
          <p:spPr>
            <a:xfrm>
              <a:off x="3964928" y="1804671"/>
              <a:ext cx="4597232" cy="2410296"/>
            </a:xfrm>
            <a:prstGeom prst="cloudCallout">
              <a:avLst>
                <a:gd name="adj1" fmla="val -42454"/>
                <a:gd name="adj2" fmla="val 65258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文本框 20">
              <a:extLst>
                <a:ext uri="{FF2B5EF4-FFF2-40B4-BE49-F238E27FC236}">
                  <a16:creationId xmlns:a16="http://schemas.microsoft.com/office/drawing/2014/main" xmlns="" id="{725E68A9-D468-46F1-8F81-0BA6B27AA6D6}"/>
                </a:ext>
              </a:extLst>
            </p:cNvPr>
            <p:cNvSpPr txBox="1"/>
            <p:nvPr/>
          </p:nvSpPr>
          <p:spPr>
            <a:xfrm>
              <a:off x="4648214" y="2080083"/>
              <a:ext cx="3651108" cy="147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err="1" smtClean="0">
                  <a:solidFill>
                    <a:srgbClr val="00B0F0"/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</a:rPr>
                <a:t>Quan</a:t>
              </a:r>
              <a:r>
                <a:rPr lang="en-US" altLang="zh-CN" sz="6000" dirty="0" smtClean="0">
                  <a:solidFill>
                    <a:srgbClr val="00B0F0"/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6000" dirty="0" err="1" smtClean="0">
                  <a:solidFill>
                    <a:srgbClr val="00B0F0"/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</a:rPr>
                <a:t>sát</a:t>
              </a:r>
              <a:r>
                <a:rPr lang="en-US" altLang="zh-CN" sz="6000" dirty="0" smtClean="0">
                  <a:solidFill>
                    <a:srgbClr val="00B0F0"/>
                  </a:solidFill>
                  <a:latin typeface="#9Slide03 AllRoundGothic" panose="020B0703020202020104" pitchFamily="34" charset="0"/>
                  <a:ea typeface="思源黑体 CN Medium" panose="020B0600000000000000" pitchFamily="34" charset="-122"/>
                </a:rPr>
                <a:t> SGK/27</a:t>
              </a:r>
              <a:endParaRPr lang="zh-CN" altLang="en-US" sz="6000" dirty="0">
                <a:solidFill>
                  <a:srgbClr val="00B0F0"/>
                </a:solidFill>
                <a:latin typeface="#9Slide03 AllRoundGothic" panose="020B0703020202020104" pitchFamily="34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959" y="6367462"/>
            <a:ext cx="542925" cy="98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84" y="6579887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voltage.wav"/>
          </p:stSnd>
        </p:sndAc>
      </p:transition>
    </mc:Choice>
    <mc:Fallback xmlns="">
      <p:transition spd="slow">
        <p:random/>
        <p:sndAc>
          <p:stSnd>
            <p:snd r:embed="rId1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7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182388" y="116953"/>
            <a:ext cx="11928076" cy="6535657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" y="191709"/>
            <a:ext cx="4916672" cy="2764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57" y="4463698"/>
            <a:ext cx="2138742" cy="213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35" y="1916740"/>
            <a:ext cx="3074570" cy="3074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2" y="-160636"/>
            <a:ext cx="2913758" cy="2913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87" y="1993738"/>
            <a:ext cx="2522734" cy="25227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0040" y="1138436"/>
            <a:ext cx="1005927" cy="1085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7608" y="3106002"/>
            <a:ext cx="1005927" cy="1079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087" y="5074022"/>
            <a:ext cx="993734" cy="10546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3016" y="936777"/>
            <a:ext cx="1005927" cy="10912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6627" y="2908386"/>
            <a:ext cx="1005927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23238" y="5040061"/>
            <a:ext cx="1005927" cy="101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84" y="4189032"/>
            <a:ext cx="2176473" cy="2176473"/>
          </a:xfrm>
          <a:prstGeom prst="rect">
            <a:avLst/>
          </a:prstGeom>
        </p:spPr>
      </p:pic>
      <p:sp>
        <p:nvSpPr>
          <p:cNvPr id="23" name="思想气泡: 云 6">
            <a:extLst>
              <a:ext uri="{FF2B5EF4-FFF2-40B4-BE49-F238E27FC236}">
                <a16:creationId xmlns:a16="http://schemas.microsoft.com/office/drawing/2014/main" xmlns="" id="{84493B8D-0103-4268-86C3-CA5C97ABD342}"/>
              </a:ext>
            </a:extLst>
          </p:cNvPr>
          <p:cNvSpPr/>
          <p:nvPr/>
        </p:nvSpPr>
        <p:spPr>
          <a:xfrm>
            <a:off x="952058" y="304103"/>
            <a:ext cx="10724760" cy="5557956"/>
          </a:xfrm>
          <a:prstGeom prst="cloudCallout">
            <a:avLst>
              <a:gd name="adj1" fmla="val 36159"/>
              <a:gd name="adj2" fmla="val 57190"/>
            </a:avLst>
          </a:prstGeom>
          <a:solidFill>
            <a:srgbClr val="7DC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zh-CN" sz="4800" dirty="0">
              <a:solidFill>
                <a:schemeClr val="accent5">
                  <a:lumMod val="50000"/>
                </a:schemeClr>
              </a:solidFill>
              <a:latin typeface="#9Slide05 SVNEgregio Script" panose="02000500000000000000" pitchFamily="2" charset="0"/>
              <a:cs typeface="#9Slide06 SVNBruselo Script" panose="02000506000000020004" pitchFamily="2" charset="0"/>
            </a:endParaRPr>
          </a:p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Các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sử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dụng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kĩ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thuật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chúng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biết</a:t>
            </a:r>
            <a:r>
              <a:rPr lang="en-US" altLang="zh-CN" sz="4800" dirty="0" smtClean="0">
                <a:solidFill>
                  <a:srgbClr val="FF0000"/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3</a:t>
            </a:r>
          </a:p>
          <a:p>
            <a:pPr algn="just"/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Nêu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3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biện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pháp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để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giữ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gìn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,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bảo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quản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những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đồ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dùng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mà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nhóm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nhận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được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#9Slide03 Ample" panose="02000000000000000000" pitchFamily="2" charset="0"/>
                <a:cs typeface="#9Slide06 SVNBruselo Script" panose="02000506000000020004" pitchFamily="2" charset="0"/>
              </a:rPr>
              <a:t>.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latin typeface="#9Slide03 Ample" panose="02000000000000000000" pitchFamily="2" charset="0"/>
              <a:cs typeface="#9Slide06 SVNBruselo Script" panose="02000506000000020004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75160" y="5791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4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476000" y="53217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25" y="4144106"/>
            <a:ext cx="1826650" cy="243890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21760" y="705438"/>
            <a:ext cx="8859826" cy="5474861"/>
            <a:chOff x="1828800" y="609601"/>
            <a:chExt cx="8610600" cy="6104067"/>
          </a:xfrm>
        </p:grpSpPr>
        <p:pic>
          <p:nvPicPr>
            <p:cNvPr id="28" name="Picture 7" descr="ky-thuat-chuyen-nhiet-ep-hinh-anh-len-am-pha-tra-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09601"/>
              <a:ext cx="4190999" cy="259080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Photo09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2003"/>
              <a:ext cx="4190999" cy="266700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images (4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99" y="609601"/>
              <a:ext cx="4267200" cy="259080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1" descr="images (5)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276603"/>
              <a:ext cx="4267200" cy="2743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4267200" y="6096001"/>
              <a:ext cx="3810000" cy="61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Đồ dùng bằng sứ</a:t>
              </a:r>
              <a:endParaRPr lang="en-US" altLang="en-US" sz="3000" b="1" dirty="0">
                <a:solidFill>
                  <a:srgbClr val="FF0000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250815" y="64202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9" y="5837756"/>
            <a:ext cx="664091" cy="7452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10757" y="5433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5" name="whoosh.wav"/>
          </p:stSnd>
        </p:sndAc>
      </p:transition>
    </mc:Choice>
    <mc:Fallback xmlns="">
      <p:transition spd="slow" advClick="0">
        <p:random/>
        <p:sndAc>
          <p:stSnd>
            <p:snd r:embed="rId1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575734" y="41769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25" y="4144106"/>
            <a:ext cx="1826650" cy="24389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85302" y="722310"/>
            <a:ext cx="8497711" cy="5472035"/>
            <a:chOff x="1905000" y="609600"/>
            <a:chExt cx="8534400" cy="6245729"/>
          </a:xfrm>
        </p:grpSpPr>
        <p:pic>
          <p:nvPicPr>
            <p:cNvPr id="18" name="Picture 2" descr="images (8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609600"/>
              <a:ext cx="41910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tải xuống (11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609600"/>
              <a:ext cx="41910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tải xuống (12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505198"/>
              <a:ext cx="4191000" cy="2666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images (10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530599"/>
              <a:ext cx="4191000" cy="2641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267200" y="6223001"/>
              <a:ext cx="5029200" cy="63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Đồ dùng bằng thủy tinh</a:t>
              </a:r>
              <a:endParaRPr lang="en-US" altLang="en-US" sz="3000" b="1" dirty="0">
                <a:solidFill>
                  <a:srgbClr val="FF0000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501366" y="41411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2" y="5656182"/>
            <a:ext cx="664091" cy="74525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21961" y="5554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174881" y="192385"/>
            <a:ext cx="11791341" cy="6535657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350" y="4125282"/>
            <a:ext cx="1826650" cy="243890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109246" y="1326696"/>
            <a:ext cx="1396630" cy="4287503"/>
          </a:xfrm>
          <a:custGeom>
            <a:avLst/>
            <a:gdLst>
              <a:gd name="connsiteX0" fmla="*/ 0 w 1701190"/>
              <a:gd name="connsiteY0" fmla="*/ 0 h 2560523"/>
              <a:gd name="connsiteX1" fmla="*/ 1701190 w 1701190"/>
              <a:gd name="connsiteY1" fmla="*/ 0 h 2560523"/>
              <a:gd name="connsiteX2" fmla="*/ 1701190 w 1701190"/>
              <a:gd name="connsiteY2" fmla="*/ 2560523 h 2560523"/>
              <a:gd name="connsiteX3" fmla="*/ 0 w 1701190"/>
              <a:gd name="connsiteY3" fmla="*/ 2560523 h 2560523"/>
              <a:gd name="connsiteX4" fmla="*/ 0 w 1701190"/>
              <a:gd name="connsiteY4" fmla="*/ 0 h 256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190" h="2560523">
                <a:moveTo>
                  <a:pt x="0" y="0"/>
                </a:moveTo>
                <a:lnTo>
                  <a:pt x="1701190" y="0"/>
                </a:lnTo>
                <a:lnTo>
                  <a:pt x="1701190" y="2560523"/>
                </a:lnTo>
                <a:lnTo>
                  <a:pt x="0" y="25605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 smtClean="0">
                <a:latin typeface="#9Slide03 Ample" panose="02000000000000000000" pitchFamily="2" charset="0"/>
              </a:rPr>
              <a:t>Đồ</a:t>
            </a:r>
            <a:r>
              <a:rPr lang="en-US" sz="4800" b="1" kern="1200" dirty="0" smtClean="0">
                <a:latin typeface="#9Slide03 Ample" panose="02000000000000000000" pitchFamily="2" charset="0"/>
              </a:rPr>
              <a:t> </a:t>
            </a:r>
            <a:r>
              <a:rPr lang="en-US" sz="4800" b="1" kern="1200" dirty="0" err="1" smtClean="0">
                <a:latin typeface="#9Slide03 Ample" panose="02000000000000000000" pitchFamily="2" charset="0"/>
              </a:rPr>
              <a:t>dùng</a:t>
            </a:r>
            <a:r>
              <a:rPr lang="en-US" sz="4800" b="1" kern="1200" dirty="0" smtClean="0">
                <a:latin typeface="#9Slide03 Ample" panose="02000000000000000000" pitchFamily="2" charset="0"/>
              </a:rPr>
              <a:t> </a:t>
            </a:r>
            <a:r>
              <a:rPr lang="en-US" sz="4800" b="1" kern="1200" dirty="0" err="1" smtClean="0">
                <a:latin typeface="#9Slide03 Ample" panose="02000000000000000000" pitchFamily="2" charset="0"/>
              </a:rPr>
              <a:t>bằng</a:t>
            </a:r>
            <a:r>
              <a:rPr lang="en-US" sz="4800" b="1" kern="1200" dirty="0" smtClean="0">
                <a:latin typeface="#9Slide03 Ample" panose="02000000000000000000" pitchFamily="2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mple" panose="02000000000000000000" pitchFamily="2" charset="0"/>
              </a:rPr>
              <a:t>thủy</a:t>
            </a:r>
            <a:r>
              <a:rPr lang="en-US" sz="4800" b="1" kern="1200" dirty="0" smtClean="0">
                <a:solidFill>
                  <a:srgbClr val="FFC000"/>
                </a:solidFill>
                <a:latin typeface="#9Slide03 Ample" panose="02000000000000000000" pitchFamily="2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mple" panose="02000000000000000000" pitchFamily="2" charset="0"/>
              </a:rPr>
              <a:t>tinh</a:t>
            </a:r>
            <a:r>
              <a:rPr lang="en-US" sz="4800" b="1" kern="1200" dirty="0" smtClean="0">
                <a:solidFill>
                  <a:srgbClr val="FFC000"/>
                </a:solidFill>
                <a:latin typeface="#9Slide03 Ample" panose="02000000000000000000" pitchFamily="2" charset="0"/>
              </a:rPr>
              <a:t>,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mple" panose="02000000000000000000" pitchFamily="2" charset="0"/>
              </a:rPr>
              <a:t>sứ</a:t>
            </a:r>
            <a:r>
              <a:rPr lang="en-US" sz="4800" b="1" kern="1200" dirty="0" smtClean="0">
                <a:solidFill>
                  <a:srgbClr val="FFC000"/>
                </a:solidFill>
                <a:latin typeface="#9Slide03 Ample" panose="02000000000000000000" pitchFamily="2" charset="0"/>
              </a:rPr>
              <a:t>,..</a:t>
            </a:r>
            <a:endParaRPr lang="en-US" sz="4800" b="1" kern="1200" dirty="0">
              <a:solidFill>
                <a:srgbClr val="FFC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279832" y="1316463"/>
            <a:ext cx="6143956" cy="1242370"/>
          </a:xfrm>
          <a:custGeom>
            <a:avLst/>
            <a:gdLst>
              <a:gd name="connsiteX0" fmla="*/ 0 w 6143956"/>
              <a:gd name="connsiteY0" fmla="*/ 0 h 1029546"/>
              <a:gd name="connsiteX1" fmla="*/ 6143956 w 6143956"/>
              <a:gd name="connsiteY1" fmla="*/ 0 h 1029546"/>
              <a:gd name="connsiteX2" fmla="*/ 6143956 w 6143956"/>
              <a:gd name="connsiteY2" fmla="*/ 1029546 h 1029546"/>
              <a:gd name="connsiteX3" fmla="*/ 0 w 6143956"/>
              <a:gd name="connsiteY3" fmla="*/ 1029546 h 1029546"/>
              <a:gd name="connsiteX4" fmla="*/ 0 w 6143956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956" h="1029546">
                <a:moveTo>
                  <a:pt x="0" y="0"/>
                </a:moveTo>
                <a:lnTo>
                  <a:pt x="6143956" y="0"/>
                </a:lnTo>
                <a:lnTo>
                  <a:pt x="6143956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Nh</a:t>
            </a:r>
            <a:r>
              <a:rPr lang="en-US" sz="4800" kern="1200" dirty="0" err="1" smtClean="0">
                <a:solidFill>
                  <a:schemeClr val="bg1"/>
                </a:solidFill>
                <a:latin typeface="#9Slide05 Fourth Light" panose="00000400000000000000" pitchFamily="2" charset="0"/>
              </a:rPr>
              <a:t>ẹ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tay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,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tránh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va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đập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mạnh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297713" y="2640762"/>
            <a:ext cx="6108194" cy="1206972"/>
          </a:xfrm>
          <a:custGeom>
            <a:avLst/>
            <a:gdLst>
              <a:gd name="connsiteX0" fmla="*/ 0 w 6108194"/>
              <a:gd name="connsiteY0" fmla="*/ 0 h 1029546"/>
              <a:gd name="connsiteX1" fmla="*/ 6108194 w 6108194"/>
              <a:gd name="connsiteY1" fmla="*/ 0 h 1029546"/>
              <a:gd name="connsiteX2" fmla="*/ 6108194 w 6108194"/>
              <a:gd name="connsiteY2" fmla="*/ 1029546 h 1029546"/>
              <a:gd name="connsiteX3" fmla="*/ 0 w 6108194"/>
              <a:gd name="connsiteY3" fmla="*/ 1029546 h 1029546"/>
              <a:gd name="connsiteX4" fmla="*/ 0 w 6108194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8194" h="1029546">
                <a:moveTo>
                  <a:pt x="0" y="0"/>
                </a:moveTo>
                <a:lnTo>
                  <a:pt x="6108194" y="0"/>
                </a:lnTo>
                <a:lnTo>
                  <a:pt x="6108194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Tránh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nhiệt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độ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cao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416626" y="4034884"/>
            <a:ext cx="6114124" cy="1738918"/>
          </a:xfrm>
          <a:custGeom>
            <a:avLst/>
            <a:gdLst>
              <a:gd name="connsiteX0" fmla="*/ 0 w 6143956"/>
              <a:gd name="connsiteY0" fmla="*/ 0 h 1029546"/>
              <a:gd name="connsiteX1" fmla="*/ 6143956 w 6143956"/>
              <a:gd name="connsiteY1" fmla="*/ 0 h 1029546"/>
              <a:gd name="connsiteX2" fmla="*/ 6143956 w 6143956"/>
              <a:gd name="connsiteY2" fmla="*/ 1029546 h 1029546"/>
              <a:gd name="connsiteX3" fmla="*/ 0 w 6143956"/>
              <a:gd name="connsiteY3" fmla="*/ 1029546 h 1029546"/>
              <a:gd name="connsiteX4" fmla="*/ 0 w 6143956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956" h="1029546">
                <a:moveTo>
                  <a:pt x="0" y="0"/>
                </a:moveTo>
                <a:lnTo>
                  <a:pt x="6143956" y="0"/>
                </a:lnTo>
                <a:lnTo>
                  <a:pt x="6143956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Rửa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sạch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,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phơi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khô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thoáng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mát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sau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dùng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60846" y="2148403"/>
            <a:ext cx="1817967" cy="2400448"/>
            <a:chOff x="2560846" y="2148403"/>
            <a:chExt cx="1817967" cy="232387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418840" y="4472275"/>
              <a:ext cx="95997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560846" y="3323702"/>
              <a:ext cx="1773152" cy="1261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81027" y="2148403"/>
              <a:ext cx="997786" cy="1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381027" y="2149845"/>
              <a:ext cx="37813" cy="23224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7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click.wav"/>
          </p:stSnd>
        </p:sndAc>
      </p:transition>
    </mc:Choice>
    <mc:Fallback xmlns="">
      <p:transition spd="slow" advClick="0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575734" y="41769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34323" y="754816"/>
            <a:ext cx="8759492" cy="5450544"/>
            <a:chOff x="1752600" y="685800"/>
            <a:chExt cx="8801710" cy="6036452"/>
          </a:xfrm>
        </p:grpSpPr>
        <p:pic>
          <p:nvPicPr>
            <p:cNvPr id="18" name="Picture 9" descr="tải xuống (3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685800"/>
              <a:ext cx="4267200" cy="25908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images (2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685800"/>
              <a:ext cx="43434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images (3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910" y="3454508"/>
              <a:ext cx="43434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5" descr="hop-nhu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429000"/>
              <a:ext cx="4267200" cy="26098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4267200" y="6108702"/>
              <a:ext cx="4648994" cy="61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</a:rPr>
                <a:t>Đồ dùng bằng nhựa</a:t>
              </a:r>
              <a:endParaRPr lang="en-US" alt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501366" y="41411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2" y="5656182"/>
            <a:ext cx="664091" cy="7452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25" y="4144106"/>
            <a:ext cx="1826650" cy="24389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7667" y="5630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5" name="whoosh.wav"/>
          </p:stSnd>
        </p:sndAc>
      </p:transition>
    </mc:Choice>
    <mc:Fallback xmlns="">
      <p:transition spd="slow" advClick="0">
        <p:random/>
        <p:sndAc>
          <p:stSnd>
            <p:snd r:embed="rId1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41057" y="203285"/>
            <a:ext cx="11654688" cy="6344355"/>
            <a:chOff x="213625" y="203285"/>
            <a:chExt cx="11654688" cy="634435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213625" y="203285"/>
              <a:ext cx="11654688" cy="6344355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330206" y="318345"/>
              <a:ext cx="11421527" cy="6101202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84" y="4240425"/>
            <a:ext cx="1988460" cy="243890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73472" y="1296243"/>
            <a:ext cx="1724048" cy="4386733"/>
          </a:xfrm>
          <a:custGeom>
            <a:avLst/>
            <a:gdLst>
              <a:gd name="connsiteX0" fmla="*/ 0 w 1459308"/>
              <a:gd name="connsiteY0" fmla="*/ 0 h 3984715"/>
              <a:gd name="connsiteX1" fmla="*/ 1459308 w 1459308"/>
              <a:gd name="connsiteY1" fmla="*/ 0 h 3984715"/>
              <a:gd name="connsiteX2" fmla="*/ 1459308 w 1459308"/>
              <a:gd name="connsiteY2" fmla="*/ 3984715 h 3984715"/>
              <a:gd name="connsiteX3" fmla="*/ 0 w 1459308"/>
              <a:gd name="connsiteY3" fmla="*/ 3984715 h 3984715"/>
              <a:gd name="connsiteX4" fmla="*/ 0 w 1459308"/>
              <a:gd name="connsiteY4" fmla="*/ 0 h 398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308" h="3984715">
                <a:moveTo>
                  <a:pt x="0" y="0"/>
                </a:moveTo>
                <a:lnTo>
                  <a:pt x="1459308" y="0"/>
                </a:lnTo>
                <a:lnTo>
                  <a:pt x="1459308" y="3984715"/>
                </a:lnTo>
                <a:lnTo>
                  <a:pt x="0" y="3984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kern="1200" dirty="0" err="1" smtClean="0">
                <a:latin typeface="#9Slide03 AllRoundGothic" panose="020B0703020202020104" pitchFamily="34" charset="0"/>
              </a:rPr>
              <a:t>Đồ</a:t>
            </a:r>
            <a:r>
              <a:rPr lang="en-US" sz="54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5400" b="1" kern="1200" dirty="0" err="1" smtClean="0">
                <a:latin typeface="#9Slide03 AllRoundGothic" panose="020B0703020202020104" pitchFamily="34" charset="0"/>
              </a:rPr>
              <a:t>dùng</a:t>
            </a:r>
            <a:r>
              <a:rPr lang="en-US" sz="54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5400" b="1" kern="1200" dirty="0" err="1" smtClean="0">
                <a:latin typeface="#9Slide03 AllRoundGothic" panose="020B0703020202020104" pitchFamily="34" charset="0"/>
              </a:rPr>
              <a:t>bằng</a:t>
            </a:r>
            <a:r>
              <a:rPr lang="en-US" sz="54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5400" b="1" kern="1200" dirty="0" err="1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nhựa</a:t>
            </a:r>
            <a:endParaRPr lang="en-US" sz="5400" b="1" kern="12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333998" y="1035425"/>
            <a:ext cx="6035956" cy="1529180"/>
          </a:xfrm>
          <a:custGeom>
            <a:avLst/>
            <a:gdLst>
              <a:gd name="connsiteX0" fmla="*/ 0 w 6035956"/>
              <a:gd name="connsiteY0" fmla="*/ 0 h 1011449"/>
              <a:gd name="connsiteX1" fmla="*/ 6035956 w 6035956"/>
              <a:gd name="connsiteY1" fmla="*/ 0 h 1011449"/>
              <a:gd name="connsiteX2" fmla="*/ 6035956 w 6035956"/>
              <a:gd name="connsiteY2" fmla="*/ 1011449 h 1011449"/>
              <a:gd name="connsiteX3" fmla="*/ 0 w 6035956"/>
              <a:gd name="connsiteY3" fmla="*/ 1011449 h 1011449"/>
              <a:gd name="connsiteX4" fmla="*/ 0 w 6035956"/>
              <a:gd name="connsiteY4" fmla="*/ 0 h 101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956" h="1011449">
                <a:moveTo>
                  <a:pt x="0" y="0"/>
                </a:moveTo>
                <a:lnTo>
                  <a:pt x="6035956" y="0"/>
                </a:lnTo>
                <a:lnTo>
                  <a:pt x="6035956" y="1011449"/>
                </a:lnTo>
                <a:lnTo>
                  <a:pt x="0" y="10114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20955" rIns="20955" bIns="2095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Nhẹ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tay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,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tránh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va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đập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mạnh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333998" y="2645282"/>
            <a:ext cx="6000823" cy="1426694"/>
          </a:xfrm>
          <a:custGeom>
            <a:avLst/>
            <a:gdLst>
              <a:gd name="connsiteX0" fmla="*/ 0 w 6000823"/>
              <a:gd name="connsiteY0" fmla="*/ 0 h 1011449"/>
              <a:gd name="connsiteX1" fmla="*/ 6000823 w 6000823"/>
              <a:gd name="connsiteY1" fmla="*/ 0 h 1011449"/>
              <a:gd name="connsiteX2" fmla="*/ 6000823 w 6000823"/>
              <a:gd name="connsiteY2" fmla="*/ 1011449 h 1011449"/>
              <a:gd name="connsiteX3" fmla="*/ 0 w 6000823"/>
              <a:gd name="connsiteY3" fmla="*/ 1011449 h 1011449"/>
              <a:gd name="connsiteX4" fmla="*/ 0 w 6000823"/>
              <a:gd name="connsiteY4" fmla="*/ 0 h 101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823" h="1011449">
                <a:moveTo>
                  <a:pt x="0" y="0"/>
                </a:moveTo>
                <a:lnTo>
                  <a:pt x="6000823" y="0"/>
                </a:lnTo>
                <a:lnTo>
                  <a:pt x="6000823" y="1011449"/>
                </a:lnTo>
                <a:lnTo>
                  <a:pt x="0" y="10114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20955" rIns="20955" bIns="2095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Tránh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nhiệt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độ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cao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298865" y="4159749"/>
            <a:ext cx="6035956" cy="1978414"/>
          </a:xfrm>
          <a:custGeom>
            <a:avLst/>
            <a:gdLst>
              <a:gd name="connsiteX0" fmla="*/ 0 w 6035956"/>
              <a:gd name="connsiteY0" fmla="*/ 0 h 1011449"/>
              <a:gd name="connsiteX1" fmla="*/ 6035956 w 6035956"/>
              <a:gd name="connsiteY1" fmla="*/ 0 h 1011449"/>
              <a:gd name="connsiteX2" fmla="*/ 6035956 w 6035956"/>
              <a:gd name="connsiteY2" fmla="*/ 1011449 h 1011449"/>
              <a:gd name="connsiteX3" fmla="*/ 0 w 6035956"/>
              <a:gd name="connsiteY3" fmla="*/ 1011449 h 1011449"/>
              <a:gd name="connsiteX4" fmla="*/ 0 w 6035956"/>
              <a:gd name="connsiteY4" fmla="*/ 0 h 101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956" h="1011449">
                <a:moveTo>
                  <a:pt x="0" y="0"/>
                </a:moveTo>
                <a:lnTo>
                  <a:pt x="6035956" y="0"/>
                </a:lnTo>
                <a:lnTo>
                  <a:pt x="6035956" y="1011449"/>
                </a:lnTo>
                <a:lnTo>
                  <a:pt x="0" y="10114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20955" rIns="20955" bIns="2095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Rửa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sạch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,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phơi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khô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thoáng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mát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sau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dùng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560846" y="2148403"/>
            <a:ext cx="1817967" cy="2400448"/>
            <a:chOff x="2560846" y="2148403"/>
            <a:chExt cx="1817967" cy="2323872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3418840" y="4472275"/>
              <a:ext cx="95997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560846" y="3323702"/>
              <a:ext cx="1773152" cy="1261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381027" y="2148403"/>
              <a:ext cx="997786" cy="1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381027" y="2149845"/>
              <a:ext cx="37813" cy="23224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2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click.wav"/>
          </p:stSnd>
        </p:sndAc>
      </p:transition>
    </mc:Choice>
    <mc:Fallback xmlns="">
      <p:transition spd="slow" advClick="0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575734" y="41769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40" y="4144106"/>
            <a:ext cx="2105635" cy="24389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57764" y="781817"/>
            <a:ext cx="8466667" cy="5431293"/>
            <a:chOff x="1828800" y="609600"/>
            <a:chExt cx="8534400" cy="6152013"/>
          </a:xfrm>
        </p:grpSpPr>
        <p:pic>
          <p:nvPicPr>
            <p:cNvPr id="18" name="Picture 2" descr="tải xuống (6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09600"/>
              <a:ext cx="4191000" cy="2667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images (6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609600"/>
              <a:ext cx="4191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tải xuống (7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65500"/>
              <a:ext cx="41910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tải xuống (7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352800"/>
              <a:ext cx="41910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267200" y="6134101"/>
              <a:ext cx="4419600" cy="62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Đồ dùng bằng kim loại</a:t>
              </a:r>
              <a:endParaRPr lang="en-US" altLang="en-US" sz="3000" b="1" dirty="0">
                <a:solidFill>
                  <a:srgbClr val="FF0000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501366" y="41411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2" y="5656182"/>
            <a:ext cx="664091" cy="7452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5" name="whoosh.wav"/>
          </p:stSnd>
        </p:sndAc>
      </p:transition>
    </mc:Choice>
    <mc:Fallback xmlns="">
      <p:transition spd="slow" advClick="0">
        <p:random/>
        <p:sndAc>
          <p:stSnd>
            <p:snd r:embed="rId1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37494" y="191552"/>
            <a:ext cx="11705207" cy="6368122"/>
            <a:chOff x="352502" y="138566"/>
            <a:chExt cx="11705207" cy="636812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352502" y="138566"/>
              <a:ext cx="11705207" cy="6368122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438113" y="272026"/>
              <a:ext cx="11515258" cy="6101202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38972" y="1573018"/>
            <a:ext cx="1660407" cy="3859593"/>
          </a:xfrm>
          <a:custGeom>
            <a:avLst/>
            <a:gdLst>
              <a:gd name="connsiteX0" fmla="*/ 0 w 5418667"/>
              <a:gd name="connsiteY0" fmla="*/ 0 h 1029546"/>
              <a:gd name="connsiteX1" fmla="*/ 5418667 w 5418667"/>
              <a:gd name="connsiteY1" fmla="*/ 0 h 1029546"/>
              <a:gd name="connsiteX2" fmla="*/ 5418667 w 5418667"/>
              <a:gd name="connsiteY2" fmla="*/ 1029546 h 1029546"/>
              <a:gd name="connsiteX3" fmla="*/ 0 w 5418667"/>
              <a:gd name="connsiteY3" fmla="*/ 1029546 h 1029546"/>
              <a:gd name="connsiteX4" fmla="*/ 0 w 5418667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7" h="1029546">
                <a:moveTo>
                  <a:pt x="0" y="0"/>
                </a:moveTo>
                <a:lnTo>
                  <a:pt x="5418667" y="0"/>
                </a:lnTo>
                <a:lnTo>
                  <a:pt x="5418667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59" tIns="22860" rIns="22860" bIns="22859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 smtClean="0">
                <a:latin typeface="#9Slide03 AllRoundGothic" panose="020B0703020202020104" pitchFamily="34" charset="0"/>
              </a:rPr>
              <a:t>Đồ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dùng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bằng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kim</a:t>
            </a:r>
            <a:r>
              <a:rPr lang="en-US" sz="4800" b="1" kern="1200" dirty="0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loại</a:t>
            </a:r>
            <a:endParaRPr lang="en-US" sz="4800" b="1" kern="12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77152" y="1183907"/>
            <a:ext cx="6309848" cy="5034012"/>
            <a:chOff x="3532225" y="1212186"/>
            <a:chExt cx="6309848" cy="4441328"/>
          </a:xfrm>
        </p:grpSpPr>
        <p:sp>
          <p:nvSpPr>
            <p:cNvPr id="10" name="Freeform 9"/>
            <p:cNvSpPr/>
            <p:nvPr/>
          </p:nvSpPr>
          <p:spPr>
            <a:xfrm>
              <a:off x="3532225" y="1212186"/>
              <a:ext cx="6309848" cy="1323972"/>
            </a:xfrm>
            <a:custGeom>
              <a:avLst/>
              <a:gdLst>
                <a:gd name="connsiteX0" fmla="*/ 0 w 6143956"/>
                <a:gd name="connsiteY0" fmla="*/ 0 h 1029546"/>
                <a:gd name="connsiteX1" fmla="*/ 6143956 w 6143956"/>
                <a:gd name="connsiteY1" fmla="*/ 0 h 1029546"/>
                <a:gd name="connsiteX2" fmla="*/ 6143956 w 6143956"/>
                <a:gd name="connsiteY2" fmla="*/ 1029546 h 1029546"/>
                <a:gd name="connsiteX3" fmla="*/ 0 w 6143956"/>
                <a:gd name="connsiteY3" fmla="*/ 1029546 h 1029546"/>
                <a:gd name="connsiteX4" fmla="*/ 0 w 6143956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956" h="1029546">
                  <a:moveTo>
                    <a:pt x="0" y="0"/>
                  </a:moveTo>
                  <a:lnTo>
                    <a:pt x="6143956" y="0"/>
                  </a:lnTo>
                  <a:lnTo>
                    <a:pt x="6143956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Nhẹ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tay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,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tránh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va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đập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mạnh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532225" y="2625806"/>
              <a:ext cx="6309848" cy="1197285"/>
            </a:xfrm>
            <a:custGeom>
              <a:avLst/>
              <a:gdLst>
                <a:gd name="connsiteX0" fmla="*/ 0 w 6108194"/>
                <a:gd name="connsiteY0" fmla="*/ 0 h 1029546"/>
                <a:gd name="connsiteX1" fmla="*/ 6108194 w 6108194"/>
                <a:gd name="connsiteY1" fmla="*/ 0 h 1029546"/>
                <a:gd name="connsiteX2" fmla="*/ 6108194 w 6108194"/>
                <a:gd name="connsiteY2" fmla="*/ 1029546 h 1029546"/>
                <a:gd name="connsiteX3" fmla="*/ 0 w 6108194"/>
                <a:gd name="connsiteY3" fmla="*/ 1029546 h 1029546"/>
                <a:gd name="connsiteX4" fmla="*/ 0 w 6108194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194" h="1029546">
                  <a:moveTo>
                    <a:pt x="0" y="0"/>
                  </a:moveTo>
                  <a:lnTo>
                    <a:pt x="6108194" y="0"/>
                  </a:lnTo>
                  <a:lnTo>
                    <a:pt x="6108194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Tránh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nhiệt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độ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cao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532225" y="3955095"/>
              <a:ext cx="6309848" cy="1698419"/>
            </a:xfrm>
            <a:custGeom>
              <a:avLst/>
              <a:gdLst>
                <a:gd name="connsiteX0" fmla="*/ 0 w 6143956"/>
                <a:gd name="connsiteY0" fmla="*/ 0 h 1029546"/>
                <a:gd name="connsiteX1" fmla="*/ 6143956 w 6143956"/>
                <a:gd name="connsiteY1" fmla="*/ 0 h 1029546"/>
                <a:gd name="connsiteX2" fmla="*/ 6143956 w 6143956"/>
                <a:gd name="connsiteY2" fmla="*/ 1029546 h 1029546"/>
                <a:gd name="connsiteX3" fmla="*/ 0 w 6143956"/>
                <a:gd name="connsiteY3" fmla="*/ 1029546 h 1029546"/>
                <a:gd name="connsiteX4" fmla="*/ 0 w 6143956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956" h="1029546">
                  <a:moveTo>
                    <a:pt x="0" y="0"/>
                  </a:moveTo>
                  <a:lnTo>
                    <a:pt x="6143956" y="0"/>
                  </a:lnTo>
                  <a:lnTo>
                    <a:pt x="6143956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Rửa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sạch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,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phơi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khô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nơi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thoáng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mát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sau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khi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dùng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59185" y="2175046"/>
            <a:ext cx="1817967" cy="2400448"/>
            <a:chOff x="2560846" y="2148403"/>
            <a:chExt cx="1817967" cy="232387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418840" y="4472275"/>
              <a:ext cx="95997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560846" y="3311060"/>
              <a:ext cx="1817967" cy="252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81027" y="2148403"/>
              <a:ext cx="997786" cy="1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81027" y="2149845"/>
              <a:ext cx="37813" cy="23224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75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575734" y="41769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20800" y="714308"/>
            <a:ext cx="9110133" cy="5440723"/>
            <a:chOff x="1866900" y="685800"/>
            <a:chExt cx="8572500" cy="6037684"/>
          </a:xfrm>
        </p:grpSpPr>
        <p:pic>
          <p:nvPicPr>
            <p:cNvPr id="31" name="Picture 7" descr="tải xuố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685800"/>
              <a:ext cx="42672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images (1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479800"/>
              <a:ext cx="4267200" cy="2616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9" descr="tải xuống (1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685800"/>
              <a:ext cx="4191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tải xuống (2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600" y="3505200"/>
              <a:ext cx="4191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4267200" y="6108701"/>
              <a:ext cx="3810000" cy="614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Đồ dùng bằng gỗ</a:t>
              </a:r>
              <a:endParaRPr lang="en-US" altLang="en-US" sz="3000" b="1" dirty="0">
                <a:solidFill>
                  <a:srgbClr val="FF0000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501366" y="41411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2" y="5656182"/>
            <a:ext cx="664091" cy="7452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25" y="4144106"/>
            <a:ext cx="1826650" cy="24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3484" y="192548"/>
            <a:ext cx="11763023" cy="6366933"/>
            <a:chOff x="316088" y="146756"/>
            <a:chExt cx="11763023" cy="6366933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316088" y="146756"/>
              <a:ext cx="11763023" cy="6366933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438113" y="272026"/>
              <a:ext cx="11515258" cy="6101202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88" y="4181624"/>
            <a:ext cx="2438908" cy="243890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38972" y="1504836"/>
            <a:ext cx="1684772" cy="4118724"/>
          </a:xfrm>
          <a:custGeom>
            <a:avLst/>
            <a:gdLst>
              <a:gd name="connsiteX0" fmla="*/ 0 w 5418667"/>
              <a:gd name="connsiteY0" fmla="*/ 0 h 1029546"/>
              <a:gd name="connsiteX1" fmla="*/ 5418667 w 5418667"/>
              <a:gd name="connsiteY1" fmla="*/ 0 h 1029546"/>
              <a:gd name="connsiteX2" fmla="*/ 5418667 w 5418667"/>
              <a:gd name="connsiteY2" fmla="*/ 1029546 h 1029546"/>
              <a:gd name="connsiteX3" fmla="*/ 0 w 5418667"/>
              <a:gd name="connsiteY3" fmla="*/ 1029546 h 1029546"/>
              <a:gd name="connsiteX4" fmla="*/ 0 w 5418667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7" h="1029546">
                <a:moveTo>
                  <a:pt x="0" y="0"/>
                </a:moveTo>
                <a:lnTo>
                  <a:pt x="5418667" y="0"/>
                </a:lnTo>
                <a:lnTo>
                  <a:pt x="5418667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59" tIns="22860" rIns="22860" bIns="22859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 smtClean="0">
                <a:latin typeface="#9Slide03 AllRoundGothic" panose="020B0703020202020104" pitchFamily="34" charset="0"/>
              </a:rPr>
              <a:t>Đồ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dùng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bằng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gỗ</a:t>
            </a:r>
            <a:endParaRPr lang="en-US" sz="4800" b="1" kern="12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16140" y="1479399"/>
            <a:ext cx="6143956" cy="1048117"/>
          </a:xfrm>
          <a:custGeom>
            <a:avLst/>
            <a:gdLst>
              <a:gd name="connsiteX0" fmla="*/ 0 w 6143956"/>
              <a:gd name="connsiteY0" fmla="*/ 0 h 1029546"/>
              <a:gd name="connsiteX1" fmla="*/ 6143956 w 6143956"/>
              <a:gd name="connsiteY1" fmla="*/ 0 h 1029546"/>
              <a:gd name="connsiteX2" fmla="*/ 6143956 w 6143956"/>
              <a:gd name="connsiteY2" fmla="*/ 1029546 h 1029546"/>
              <a:gd name="connsiteX3" fmla="*/ 0 w 6143956"/>
              <a:gd name="connsiteY3" fmla="*/ 1029546 h 1029546"/>
              <a:gd name="connsiteX4" fmla="*/ 0 w 6143956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956" h="1029546">
                <a:moveTo>
                  <a:pt x="0" y="0"/>
                </a:moveTo>
                <a:lnTo>
                  <a:pt x="6143956" y="0"/>
                </a:lnTo>
                <a:lnTo>
                  <a:pt x="6143956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Không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để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gần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lửa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934021" y="2664087"/>
            <a:ext cx="6108194" cy="1119691"/>
          </a:xfrm>
          <a:custGeom>
            <a:avLst/>
            <a:gdLst>
              <a:gd name="connsiteX0" fmla="*/ 0 w 6108194"/>
              <a:gd name="connsiteY0" fmla="*/ 0 h 1029546"/>
              <a:gd name="connsiteX1" fmla="*/ 6108194 w 6108194"/>
              <a:gd name="connsiteY1" fmla="*/ 0 h 1029546"/>
              <a:gd name="connsiteX2" fmla="*/ 6108194 w 6108194"/>
              <a:gd name="connsiteY2" fmla="*/ 1029546 h 1029546"/>
              <a:gd name="connsiteX3" fmla="*/ 0 w 6108194"/>
              <a:gd name="connsiteY3" fmla="*/ 1029546 h 1029546"/>
              <a:gd name="connsiteX4" fmla="*/ 0 w 6108194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8194" h="1029546">
                <a:moveTo>
                  <a:pt x="0" y="0"/>
                </a:moveTo>
                <a:lnTo>
                  <a:pt x="6108194" y="0"/>
                </a:lnTo>
                <a:lnTo>
                  <a:pt x="6108194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Tránh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nhiệt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độ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cao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966685" y="3939463"/>
            <a:ext cx="6143956" cy="1952399"/>
          </a:xfrm>
          <a:custGeom>
            <a:avLst/>
            <a:gdLst>
              <a:gd name="connsiteX0" fmla="*/ 0 w 6143956"/>
              <a:gd name="connsiteY0" fmla="*/ 0 h 1029546"/>
              <a:gd name="connsiteX1" fmla="*/ 6143956 w 6143956"/>
              <a:gd name="connsiteY1" fmla="*/ 0 h 1029546"/>
              <a:gd name="connsiteX2" fmla="*/ 6143956 w 6143956"/>
              <a:gd name="connsiteY2" fmla="*/ 1029546 h 1029546"/>
              <a:gd name="connsiteX3" fmla="*/ 0 w 6143956"/>
              <a:gd name="connsiteY3" fmla="*/ 1029546 h 1029546"/>
              <a:gd name="connsiteX4" fmla="*/ 0 w 6143956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956" h="1029546">
                <a:moveTo>
                  <a:pt x="0" y="0"/>
                </a:moveTo>
                <a:lnTo>
                  <a:pt x="6143956" y="0"/>
                </a:lnTo>
                <a:lnTo>
                  <a:pt x="6143956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0" tIns="21590" rIns="21590" bIns="2159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kern="1200" dirty="0" err="1" smtClean="0">
                <a:latin typeface="#9Slide05 Fourth Light" panose="00000400000000000000" pitchFamily="2" charset="0"/>
              </a:rPr>
              <a:t>Rửa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sạch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,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phơi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khô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nơi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thoáng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mát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sau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khi</a:t>
            </a:r>
            <a:r>
              <a:rPr lang="en-US" sz="4800" kern="1200" dirty="0" smtClean="0">
                <a:latin typeface="#9Slide05 Fourth Light" panose="00000400000000000000" pitchFamily="2" charset="0"/>
              </a:rPr>
              <a:t> </a:t>
            </a:r>
            <a:r>
              <a:rPr lang="en-US" sz="4800" kern="1200" dirty="0" err="1" smtClean="0">
                <a:latin typeface="#9Slide05 Fourth Light" panose="00000400000000000000" pitchFamily="2" charset="0"/>
              </a:rPr>
              <a:t>dùng</a:t>
            </a:r>
            <a:endParaRPr lang="en-US" sz="4800" kern="1200" dirty="0">
              <a:latin typeface="#9Slide05 Fourth Light" panose="000004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59185" y="2175046"/>
            <a:ext cx="1817967" cy="2400448"/>
            <a:chOff x="2560846" y="2148403"/>
            <a:chExt cx="1817967" cy="232387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418840" y="4472275"/>
              <a:ext cx="95997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560846" y="3311060"/>
              <a:ext cx="1817967" cy="252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81027" y="2148403"/>
              <a:ext cx="997786" cy="1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81027" y="2149845"/>
              <a:ext cx="37813" cy="23224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2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click.wav"/>
          </p:stSnd>
        </p:sndAc>
      </p:transition>
    </mc:Choice>
    <mc:Fallback xmlns="">
      <p:transition spd="slow" advClick="0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575734" y="417690"/>
            <a:ext cx="11108266" cy="60508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535" y="5602579"/>
            <a:ext cx="542925" cy="98107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67" y="303210"/>
            <a:ext cx="857250" cy="838200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25" y="4144106"/>
            <a:ext cx="1826650" cy="243890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18667" y="749656"/>
            <a:ext cx="8912486" cy="5410276"/>
            <a:chOff x="1752600" y="685800"/>
            <a:chExt cx="8610600" cy="6112283"/>
          </a:xfrm>
        </p:grpSpPr>
        <p:pic>
          <p:nvPicPr>
            <p:cNvPr id="28" name="Picture 3" descr="tải xuống (8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685800"/>
              <a:ext cx="4191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tải xuống (9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685800"/>
              <a:ext cx="42672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tải xuống (10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429000"/>
              <a:ext cx="4191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images (7)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9000"/>
              <a:ext cx="42672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4191000" y="6172201"/>
              <a:ext cx="4419600" cy="62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3000" b="1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Đồ dùng sử dụng điện</a:t>
              </a:r>
              <a:endParaRPr lang="en-US" altLang="en-US" sz="3000" b="1" dirty="0">
                <a:solidFill>
                  <a:srgbClr val="FF0000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501366" y="41411"/>
            <a:ext cx="1028700" cy="1200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2" y="5656182"/>
            <a:ext cx="664091" cy="7452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5" name="whoosh.wav"/>
          </p:stSnd>
        </p:sndAc>
      </p:transition>
    </mc:Choice>
    <mc:Fallback xmlns="">
      <p:transition spd="slow" advClick="0">
        <p:random/>
        <p:sndAc>
          <p:stSnd>
            <p:snd r:embed="rId1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99" y="4503926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5" y="34582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84" y="2526740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8" y="3844380"/>
            <a:ext cx="2600603" cy="2791165"/>
          </a:xfrm>
          <a:prstGeom prst="rect">
            <a:avLst/>
          </a:prstGeom>
        </p:spPr>
      </p:pic>
      <p:sp>
        <p:nvSpPr>
          <p:cNvPr id="19" name="思想气泡: 云 18">
            <a:extLst>
              <a:ext uri="{FF2B5EF4-FFF2-40B4-BE49-F238E27FC236}">
                <a16:creationId xmlns:a16="http://schemas.microsoft.com/office/drawing/2014/main" xmlns="" id="{9D8F6EBA-E980-45BD-A2DF-53320363086B}"/>
              </a:ext>
            </a:extLst>
          </p:cNvPr>
          <p:cNvSpPr/>
          <p:nvPr/>
        </p:nvSpPr>
        <p:spPr>
          <a:xfrm>
            <a:off x="2219404" y="326758"/>
            <a:ext cx="8130573" cy="3571452"/>
          </a:xfrm>
          <a:prstGeom prst="cloudCallout">
            <a:avLst>
              <a:gd name="adj1" fmla="val -42454"/>
              <a:gd name="adj2" fmla="val 65258"/>
            </a:avLst>
          </a:prstGeom>
          <a:solidFill>
            <a:srgbClr val="CCFFFF"/>
          </a:solidFill>
          <a:ln w="38100">
            <a:solidFill>
              <a:srgbClr val="395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25E68A9-D468-46F1-8F81-0BA6B27AA6D6}"/>
              </a:ext>
            </a:extLst>
          </p:cNvPr>
          <p:cNvSpPr txBox="1"/>
          <p:nvPr/>
        </p:nvSpPr>
        <p:spPr>
          <a:xfrm>
            <a:off x="1878654" y="1333335"/>
            <a:ext cx="88308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F0000"/>
                </a:solidFill>
                <a:latin typeface="#9Slide05 SVNStoryteller Script" panose="00000500000000000000" pitchFamily="2" charset="0"/>
                <a:ea typeface="思源黑体 CN Medium" panose="020B0600000000000000" pitchFamily="34" charset="-122"/>
              </a:rPr>
              <a:t>Đố</a:t>
            </a:r>
            <a:r>
              <a:rPr lang="en-US" altLang="zh-CN" sz="8800" b="1" dirty="0" smtClean="0">
                <a:solidFill>
                  <a:srgbClr val="FF0000"/>
                </a:solidFill>
                <a:latin typeface="#9Slide05 SVNStoryteller Script" panose="000005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latin typeface="#9Slide05 SVNStoryteller Script" panose="00000500000000000000" pitchFamily="2" charset="0"/>
                <a:ea typeface="思源黑体 CN Medium" panose="020B0600000000000000" pitchFamily="34" charset="-122"/>
              </a:rPr>
              <a:t>vui</a:t>
            </a:r>
            <a:endParaRPr lang="en-US" altLang="zh-CN" sz="8800" b="1" dirty="0" smtClean="0">
              <a:solidFill>
                <a:srgbClr val="FF0000"/>
              </a:solidFill>
              <a:latin typeface="#9Slide05 SVNStoryteller Script" panose="00000500000000000000" pitchFamily="2" charset="0"/>
              <a:ea typeface="思源黑体 CN Medium" panose="020B0600000000000000" pitchFamily="34" charset="-122"/>
            </a:endParaRPr>
          </a:p>
          <a:p>
            <a:pPr algn="ctr"/>
            <a:r>
              <a:rPr lang="en-US" altLang="zh-CN" sz="8800" dirty="0" smtClean="0">
                <a:solidFill>
                  <a:srgbClr val="FF0000"/>
                </a:solidFill>
                <a:latin typeface="#9Slide05 SVNStoryteller Script" panose="00000500000000000000" pitchFamily="2" charset="0"/>
                <a:ea typeface="思源黑体 CN Medium" panose="020B0600000000000000" pitchFamily="34" charset="-122"/>
              </a:rPr>
              <a:t>.  </a:t>
            </a:r>
            <a:endParaRPr lang="zh-CN" altLang="en-US" sz="8800" dirty="0">
              <a:solidFill>
                <a:srgbClr val="FF0000"/>
              </a:solidFill>
              <a:latin typeface="#9Slide05 SVNStoryteller Script" panose="00000500000000000000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3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82" y="3608723"/>
            <a:ext cx="2614138" cy="2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push.wav"/>
          </p:stSnd>
        </p:sndAc>
      </p:transition>
    </mc:Choice>
    <mc:Fallback xmlns="">
      <p:transition spd="slow" advClick="0">
        <p:random/>
        <p:sndAc>
          <p:stSnd>
            <p:snd r:embed="rId1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4881" y="287465"/>
            <a:ext cx="11763022" cy="6333067"/>
            <a:chOff x="282222" y="169333"/>
            <a:chExt cx="11763022" cy="6333067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282222" y="169333"/>
              <a:ext cx="11763022" cy="6333067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438113" y="272026"/>
              <a:ext cx="11515258" cy="6101202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</a:t>
              </a:r>
              <a:r>
                <a:rPr lang="zh-CN" altLang="en-US" dirty="0" smtClean="0">
                  <a:solidFill>
                    <a:prstClr val="white"/>
                  </a:solidFill>
                </a:rPr>
                <a:t>，可</a:t>
              </a:r>
              <a:r>
                <a:rPr lang="zh-CN" altLang="en-US" dirty="0">
                  <a:solidFill>
                    <a:prstClr val="white"/>
                  </a:solidFill>
                </a:rPr>
                <a:t>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88" y="4181624"/>
            <a:ext cx="2438908" cy="243890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94305" y="1397637"/>
            <a:ext cx="1693447" cy="3787090"/>
          </a:xfrm>
          <a:custGeom>
            <a:avLst/>
            <a:gdLst>
              <a:gd name="connsiteX0" fmla="*/ 0 w 5418667"/>
              <a:gd name="connsiteY0" fmla="*/ 0 h 1029546"/>
              <a:gd name="connsiteX1" fmla="*/ 5418667 w 5418667"/>
              <a:gd name="connsiteY1" fmla="*/ 0 h 1029546"/>
              <a:gd name="connsiteX2" fmla="*/ 5418667 w 5418667"/>
              <a:gd name="connsiteY2" fmla="*/ 1029546 h 1029546"/>
              <a:gd name="connsiteX3" fmla="*/ 0 w 5418667"/>
              <a:gd name="connsiteY3" fmla="*/ 1029546 h 1029546"/>
              <a:gd name="connsiteX4" fmla="*/ 0 w 5418667"/>
              <a:gd name="connsiteY4" fmla="*/ 0 h 102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7" h="1029546">
                <a:moveTo>
                  <a:pt x="0" y="0"/>
                </a:moveTo>
                <a:lnTo>
                  <a:pt x="5418667" y="0"/>
                </a:lnTo>
                <a:lnTo>
                  <a:pt x="5418667" y="1029546"/>
                </a:lnTo>
                <a:lnTo>
                  <a:pt x="0" y="1029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59" tIns="22860" rIns="22860" bIns="22859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 smtClean="0">
                <a:latin typeface="#9Slide03 AllRoundGothic" panose="020B0703020202020104" pitchFamily="34" charset="0"/>
              </a:rPr>
              <a:t>Đồ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dùng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latin typeface="#9Slide03 AllRoundGothic" panose="020B0703020202020104" pitchFamily="34" charset="0"/>
              </a:rPr>
              <a:t>bằng</a:t>
            </a:r>
            <a:r>
              <a:rPr lang="en-US" sz="4800" b="1" kern="1200" dirty="0" smtClean="0">
                <a:latin typeface="#9Slide03 AllRoundGothic" panose="020B0703020202020104" pitchFamily="34" charset="0"/>
              </a:rPr>
              <a:t> </a:t>
            </a:r>
            <a:r>
              <a:rPr lang="en-US" sz="4800" b="1" kern="1200" dirty="0" err="1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điện</a:t>
            </a:r>
            <a:endParaRPr lang="en-US" sz="4800" b="1" kern="12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01519" y="1397636"/>
            <a:ext cx="6143956" cy="4310740"/>
            <a:chOff x="3532225" y="1506612"/>
            <a:chExt cx="6143956" cy="3995625"/>
          </a:xfrm>
        </p:grpSpPr>
        <p:sp>
          <p:nvSpPr>
            <p:cNvPr id="10" name="Freeform 9"/>
            <p:cNvSpPr/>
            <p:nvPr/>
          </p:nvSpPr>
          <p:spPr>
            <a:xfrm>
              <a:off x="3532225" y="1506612"/>
              <a:ext cx="6143956" cy="1029546"/>
            </a:xfrm>
            <a:custGeom>
              <a:avLst/>
              <a:gdLst>
                <a:gd name="connsiteX0" fmla="*/ 0 w 6143956"/>
                <a:gd name="connsiteY0" fmla="*/ 0 h 1029546"/>
                <a:gd name="connsiteX1" fmla="*/ 6143956 w 6143956"/>
                <a:gd name="connsiteY1" fmla="*/ 0 h 1029546"/>
                <a:gd name="connsiteX2" fmla="*/ 6143956 w 6143956"/>
                <a:gd name="connsiteY2" fmla="*/ 1029546 h 1029546"/>
                <a:gd name="connsiteX3" fmla="*/ 0 w 6143956"/>
                <a:gd name="connsiteY3" fmla="*/ 1029546 h 1029546"/>
                <a:gd name="connsiteX4" fmla="*/ 0 w 6143956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956" h="1029546">
                  <a:moveTo>
                    <a:pt x="0" y="0"/>
                  </a:moveTo>
                  <a:lnTo>
                    <a:pt x="6143956" y="0"/>
                  </a:lnTo>
                  <a:lnTo>
                    <a:pt x="6143956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Không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để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gần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lửa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532225" y="2746280"/>
              <a:ext cx="6108194" cy="1205026"/>
            </a:xfrm>
            <a:custGeom>
              <a:avLst/>
              <a:gdLst>
                <a:gd name="connsiteX0" fmla="*/ 0 w 6108194"/>
                <a:gd name="connsiteY0" fmla="*/ 0 h 1029546"/>
                <a:gd name="connsiteX1" fmla="*/ 6108194 w 6108194"/>
                <a:gd name="connsiteY1" fmla="*/ 0 h 1029546"/>
                <a:gd name="connsiteX2" fmla="*/ 6108194 w 6108194"/>
                <a:gd name="connsiteY2" fmla="*/ 1029546 h 1029546"/>
                <a:gd name="connsiteX3" fmla="*/ 0 w 6108194"/>
                <a:gd name="connsiteY3" fmla="*/ 1029546 h 1029546"/>
                <a:gd name="connsiteX4" fmla="*/ 0 w 6108194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194" h="1029546">
                  <a:moveTo>
                    <a:pt x="0" y="0"/>
                  </a:moveTo>
                  <a:lnTo>
                    <a:pt x="6108194" y="0"/>
                  </a:lnTo>
                  <a:lnTo>
                    <a:pt x="6108194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Không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va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đập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mạnh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532225" y="4080477"/>
              <a:ext cx="6143956" cy="1421760"/>
            </a:xfrm>
            <a:custGeom>
              <a:avLst/>
              <a:gdLst>
                <a:gd name="connsiteX0" fmla="*/ 0 w 6143956"/>
                <a:gd name="connsiteY0" fmla="*/ 0 h 1029546"/>
                <a:gd name="connsiteX1" fmla="*/ 6143956 w 6143956"/>
                <a:gd name="connsiteY1" fmla="*/ 0 h 1029546"/>
                <a:gd name="connsiteX2" fmla="*/ 6143956 w 6143956"/>
                <a:gd name="connsiteY2" fmla="*/ 1029546 h 1029546"/>
                <a:gd name="connsiteX3" fmla="*/ 0 w 6143956"/>
                <a:gd name="connsiteY3" fmla="*/ 1029546 h 1029546"/>
                <a:gd name="connsiteX4" fmla="*/ 0 w 6143956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956" h="1029546">
                  <a:moveTo>
                    <a:pt x="0" y="0"/>
                  </a:moveTo>
                  <a:lnTo>
                    <a:pt x="6143956" y="0"/>
                  </a:lnTo>
                  <a:lnTo>
                    <a:pt x="6143956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Có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sự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chỉ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dẫn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của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người</a:t>
              </a:r>
              <a:r>
                <a:rPr lang="en-US" sz="4800" kern="1200" dirty="0" smtClean="0">
                  <a:latin typeface="#9Slide05 Fourth Light" panose="00000400000000000000" pitchFamily="2" charset="0"/>
                </a:rPr>
                <a:t> </a:t>
              </a:r>
              <a:r>
                <a:rPr lang="en-US" sz="4800" kern="1200" dirty="0" err="1" smtClean="0">
                  <a:latin typeface="#9Slide05 Fourth Light" panose="00000400000000000000" pitchFamily="2" charset="0"/>
                </a:rPr>
                <a:t>lớn</a:t>
              </a:r>
              <a:endParaRPr lang="en-US" sz="4800" kern="1200" dirty="0">
                <a:latin typeface="#9Slide05 Fourth Light" panose="000004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73544" y="1912410"/>
            <a:ext cx="1817967" cy="2400448"/>
            <a:chOff x="2560846" y="2148403"/>
            <a:chExt cx="1817967" cy="232387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418840" y="4472275"/>
              <a:ext cx="95997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560846" y="3311060"/>
              <a:ext cx="1817967" cy="252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81027" y="2148403"/>
              <a:ext cx="997786" cy="1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81027" y="2149845"/>
              <a:ext cx="37813" cy="232243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4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click.wav"/>
          </p:stSnd>
        </p:sndAc>
      </p:transition>
    </mc:Choice>
    <mc:Fallback xmlns="">
      <p:transition spd="slow" advClick="0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186088" y="202477"/>
            <a:ext cx="11928076" cy="6535657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014" y="782799"/>
            <a:ext cx="1045010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Muốn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bền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đẹp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ta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phải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biết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cách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bảo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quản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và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lau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chùi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thường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xuyên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.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Đặc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biệt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,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khi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xong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phải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xếp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đặt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gọn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gàng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,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ngắn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nắp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. </a:t>
            </a:r>
          </a:p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Đối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với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dễ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vỡ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khi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sử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dụng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cần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chú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ý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nhẹ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nhàng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,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cẩn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395D86"/>
                </a:solidFill>
                <a:latin typeface="#9Slide05 Fourth Light" panose="00000400000000000000" pitchFamily="2" charset="0"/>
              </a:rPr>
              <a:t>thận</a:t>
            </a:r>
            <a:r>
              <a:rPr lang="en-US" altLang="en-US" sz="4400" b="1" dirty="0">
                <a:solidFill>
                  <a:srgbClr val="395D86"/>
                </a:solidFill>
                <a:latin typeface="#9Slide05 Fourth Light" panose="00000400000000000000" pitchFamily="2" charset="0"/>
              </a:rPr>
              <a:t>.</a:t>
            </a: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89" y="4854388"/>
            <a:ext cx="2308412" cy="20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camera.wav"/>
          </p:stSnd>
        </p:sndAc>
      </p:transition>
    </mc:Choice>
    <mc:Fallback xmlns="">
      <p:transition spd="slow" advClick="0">
        <p:random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182388" y="116953"/>
            <a:ext cx="11928076" cy="6535657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39" y="5866708"/>
            <a:ext cx="542925" cy="981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182175" y="-1090"/>
            <a:ext cx="1028700" cy="12001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08" y="64655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" y="5992876"/>
            <a:ext cx="664091" cy="745258"/>
          </a:xfrm>
          <a:prstGeom prst="rect">
            <a:avLst/>
          </a:prstGeom>
        </p:spPr>
      </p:pic>
      <p:sp>
        <p:nvSpPr>
          <p:cNvPr id="43" name="矩形 7">
            <a:extLst>
              <a:ext uri="{FF2B5EF4-FFF2-40B4-BE49-F238E27FC236}">
                <a16:creationId xmlns:a16="http://schemas.microsoft.com/office/drawing/2014/main" xmlns="" id="{6F4EE2F4-2376-41CC-8EB4-6D188A92FABB}"/>
              </a:ext>
            </a:extLst>
          </p:cNvPr>
          <p:cNvSpPr/>
          <p:nvPr/>
        </p:nvSpPr>
        <p:spPr>
          <a:xfrm>
            <a:off x="7049130" y="1504836"/>
            <a:ext cx="390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sz="2800" dirty="0">
              <a:solidFill>
                <a:srgbClr val="5B9BD5">
                  <a:lumMod val="50000"/>
                </a:srgbClr>
              </a:solidFill>
              <a:latin typeface="VNF-Comic Sans" panose="02000503000000020004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919" y="902855"/>
            <a:ext cx="1108365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Nêu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tên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và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công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dụng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của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các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trong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gia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đình</a:t>
            </a:r>
            <a:endParaRPr lang="en-US" altLang="en-US" sz="4400" b="1" dirty="0" smtClean="0">
              <a:solidFill>
                <a:srgbClr val="395D86"/>
              </a:solidFill>
              <a:latin typeface="#9Slide05 Fourth Light" panose="00000400000000000000" pitchFamily="2" charset="0"/>
            </a:endParaRPr>
          </a:p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Phân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loại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được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các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endParaRPr lang="en-US" altLang="en-US" sz="4400" b="1" dirty="0" smtClean="0">
              <a:solidFill>
                <a:srgbClr val="395D86"/>
              </a:solidFill>
              <a:latin typeface="#9Slide05 Fourth Light" panose="00000400000000000000" pitchFamily="2" charset="0"/>
            </a:endParaRPr>
          </a:p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Biết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cách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bảo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quản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,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giữ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gìn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</a:p>
          <a:p>
            <a:pPr marL="571500" indent="-571500" algn="just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Có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ý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thức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sắp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xếp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đồ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dùng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trong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gia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đình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gọn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gàng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,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ngăn</a:t>
            </a:r>
            <a:r>
              <a:rPr lang="en-US" altLang="en-US" sz="4400" b="1" dirty="0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 </a:t>
            </a:r>
            <a:r>
              <a:rPr lang="en-US" altLang="en-US" sz="4400" b="1" dirty="0" err="1" smtClean="0">
                <a:solidFill>
                  <a:srgbClr val="395D86"/>
                </a:solidFill>
                <a:latin typeface="#9Slide05 Fourth Light" panose="00000400000000000000" pitchFamily="2" charset="0"/>
              </a:rPr>
              <a:t>nắp</a:t>
            </a:r>
            <a:endParaRPr lang="en-US" altLang="en-US" sz="4400" b="1" dirty="0" smtClean="0">
              <a:solidFill>
                <a:srgbClr val="395D86"/>
              </a:solidFill>
              <a:latin typeface="#9Slide05 Fourth Light" panose="00000400000000000000" pitchFamily="2" charset="0"/>
            </a:endParaRPr>
          </a:p>
          <a:p>
            <a:pPr algn="just">
              <a:buClr>
                <a:srgbClr val="0000CC"/>
              </a:buClr>
            </a:pPr>
            <a:endParaRPr lang="en-US" altLang="en-US" sz="4000" b="1" dirty="0">
              <a:solidFill>
                <a:srgbClr val="395D86"/>
              </a:solidFill>
              <a:latin typeface="#9Slide05 Fourth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67" y="35578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727" y="1697278"/>
            <a:ext cx="857250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89" y="2505029"/>
            <a:ext cx="3523298" cy="378147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37" y="4856076"/>
            <a:ext cx="1271238" cy="16307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71BE4F-683C-4205-9132-81559BE0110E}"/>
              </a:ext>
            </a:extLst>
          </p:cNvPr>
          <p:cNvSpPr txBox="1"/>
          <p:nvPr/>
        </p:nvSpPr>
        <p:spPr>
          <a:xfrm>
            <a:off x="3301465" y="60231"/>
            <a:ext cx="61912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Cảm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ơn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chú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ý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lắng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nghe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</a:p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thầy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cô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và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em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học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sinh</a:t>
            </a:r>
            <a:r>
              <a:rPr lang="en-US" altLang="zh-CN" sz="6000" dirty="0" smtClean="0">
                <a:solidFill>
                  <a:srgbClr val="FF0000"/>
                </a:solidFill>
                <a:latin typeface="#9Slide03 AmpleSoft" panose="02000000000000000000" pitchFamily="2" charset="0"/>
                <a:ea typeface="思源黑体 CN Medium" panose="020B0600000000000000" pitchFamily="34" charset="-122"/>
              </a:rPr>
              <a:t> </a:t>
            </a:r>
            <a:endParaRPr lang="zh-CN" altLang="en-US" sz="6000" dirty="0">
              <a:solidFill>
                <a:srgbClr val="FF0000"/>
              </a:solidFill>
              <a:latin typeface="#9Slide03 AmpleSoft" panose="02000000000000000000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3" name="Diva-NicholasDeAngeils_7eu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applause.wav"/>
          </p:stSnd>
        </p:sndAc>
      </p:transition>
    </mc:Choice>
    <mc:Fallback xmlns="">
      <p:transition spd="slow">
        <p:random/>
        <p:sndAc>
          <p:stSnd>
            <p:snd r:embed="rId1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831478" y="853363"/>
            <a:ext cx="10709753" cy="492113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7030A0">
              <a:alpha val="6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Câu</a:t>
            </a:r>
            <a:r>
              <a:rPr lang="en-US" sz="3600" b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1:</a:t>
            </a:r>
            <a:r>
              <a:rPr lang="en-US" sz="3600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Có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chân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mà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chẳng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biết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đi</a:t>
            </a:r>
            <a:endParaRPr lang="en-US" sz="3600" dirty="0" smtClean="0">
              <a:latin typeface="#9Slide03 AllRoundGothic" panose="020B0703020202020104" pitchFamily="34" charset="0"/>
            </a:endParaRP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Quanh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năm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suốt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tháng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đứng</a:t>
            </a:r>
            <a:r>
              <a:rPr lang="en-US" sz="3600" dirty="0" smtClean="0">
                <a:latin typeface="#9Slide03 AllRoundGothic" panose="020B0703020202020104" pitchFamily="34" charset="0"/>
              </a:rPr>
              <a:t> ì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một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nơi</a:t>
            </a:r>
            <a:endParaRPr lang="en-US" sz="3600" dirty="0" smtClean="0">
              <a:latin typeface="#9Slide03 AllRoundGothic" panose="020B0703020202020104" pitchFamily="34" charset="0"/>
            </a:endParaRP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Bạn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bè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chăn</a:t>
            </a:r>
            <a:r>
              <a:rPr lang="en-US" sz="3600" dirty="0" smtClean="0">
                <a:latin typeface="#9Slide03 AllRoundGothic" panose="020B0703020202020104" pitchFamily="34" charset="0"/>
              </a:rPr>
              <a:t>,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chiếu</a:t>
            </a:r>
            <a:r>
              <a:rPr lang="en-US" sz="3600" dirty="0" smtClean="0">
                <a:latin typeface="#9Slide03 AllRoundGothic" panose="020B0703020202020104" pitchFamily="34" charset="0"/>
              </a:rPr>
              <a:t>,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gối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thôi</a:t>
            </a:r>
            <a:endParaRPr lang="en-US" sz="3600" dirty="0" smtClean="0">
              <a:latin typeface="#9Slide03 AllRoundGothic" panose="020B0703020202020104" pitchFamily="34" charset="0"/>
            </a:endParaRPr>
          </a:p>
          <a:p>
            <a:r>
              <a:rPr lang="en-US" sz="3600" dirty="0" smtClean="0">
                <a:latin typeface="#9Slide03 AllRoundGothic" panose="020B0703020202020104" pitchFamily="34" charset="0"/>
              </a:rPr>
              <a:t>Cho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người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nằm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ngủ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thảnh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thơi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đêm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ngày</a:t>
            </a:r>
            <a:r>
              <a:rPr lang="en-US" sz="3600" dirty="0" smtClean="0">
                <a:latin typeface="#9Slide03 AllRoundGothic" panose="020B0703020202020104" pitchFamily="34" charset="0"/>
              </a:rPr>
              <a:t>.</a:t>
            </a: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Là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cái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gì</a:t>
            </a:r>
            <a:r>
              <a:rPr lang="en-US" sz="3600" dirty="0" smtClean="0">
                <a:latin typeface="#9Slide03 AllRoundGothic" panose="020B0703020202020104" pitchFamily="34" charset="0"/>
              </a:rPr>
              <a:t>? </a:t>
            </a:r>
          </a:p>
          <a:p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Đáp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án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giường</a:t>
            </a:r>
            <a:endParaRPr lang="en-US" sz="3600" dirty="0" smtClean="0">
              <a:solidFill>
                <a:srgbClr val="FFFF00"/>
              </a:solidFill>
              <a:latin typeface="#9Slide03 AllRoundGothic" panose="020B0703020202020104" pitchFamily="34" charset="0"/>
            </a:endParaRPr>
          </a:p>
          <a:p>
            <a:r>
              <a:rPr lang="en-US" sz="3600" b="1" dirty="0" smtClean="0">
                <a:solidFill>
                  <a:prstClr val="white"/>
                </a:solidFill>
                <a:latin typeface="#9Slide05 SVNEgregio Script" panose="02000500000000000000" pitchFamily="2" charset="0"/>
              </a:rPr>
              <a:t> </a:t>
            </a:r>
            <a:endParaRPr lang="en-US" sz="3600" b="1" dirty="0">
              <a:solidFill>
                <a:prstClr val="white"/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18" y="2242159"/>
            <a:ext cx="6509282" cy="41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388307" y="853363"/>
            <a:ext cx="11173215" cy="492113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7030A0">
              <a:alpha val="6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Câu</a:t>
            </a:r>
            <a:r>
              <a:rPr lang="en-US" sz="3600" b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2:</a:t>
            </a:r>
            <a:r>
              <a:rPr lang="en-US" sz="3600" b="1" dirty="0" smtClean="0">
                <a:solidFill>
                  <a:prstClr val="white"/>
                </a:solidFill>
                <a:latin typeface="#9Slide03 AllRoundGothic" panose="020B0703020202020104" pitchFamily="34" charset="0"/>
              </a:rPr>
              <a:t> </a:t>
            </a: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Miệng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tròn</a:t>
            </a:r>
            <a:r>
              <a:rPr lang="en-US" sz="3600" dirty="0">
                <a:latin typeface="#9Slide03 AllRoundGothic" panose="020B0703020202020104" pitchFamily="34" charset="0"/>
              </a:rPr>
              <a:t>, </a:t>
            </a:r>
            <a:r>
              <a:rPr lang="en-US" sz="3600" dirty="0" err="1">
                <a:latin typeface="#9Slide03 AllRoundGothic" panose="020B0703020202020104" pitchFamily="34" charset="0"/>
              </a:rPr>
              <a:t>lòng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trắng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phau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phau</a:t>
            </a:r>
            <a:endParaRPr lang="en-US" sz="3600" dirty="0">
              <a:latin typeface="#9Slide03 AllRoundGothic" panose="020B0703020202020104" pitchFamily="34" charset="0"/>
            </a:endParaRP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Đựng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cơm</a:t>
            </a:r>
            <a:r>
              <a:rPr lang="en-US" sz="3600" dirty="0">
                <a:latin typeface="#9Slide03 AllRoundGothic" panose="020B0703020202020104" pitchFamily="34" charset="0"/>
              </a:rPr>
              <a:t>, </a:t>
            </a:r>
            <a:r>
              <a:rPr lang="en-US" sz="3600" dirty="0" err="1">
                <a:latin typeface="#9Slide03 AllRoundGothic" panose="020B0703020202020104" pitchFamily="34" charset="0"/>
              </a:rPr>
              <a:t>đựng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thịt</a:t>
            </a:r>
            <a:r>
              <a:rPr lang="en-US" sz="3600" dirty="0">
                <a:latin typeface="#9Slide03 AllRoundGothic" panose="020B0703020202020104" pitchFamily="34" charset="0"/>
              </a:rPr>
              <a:t>, </a:t>
            </a:r>
            <a:r>
              <a:rPr lang="en-US" sz="3600" dirty="0" err="1">
                <a:latin typeface="#9Slide03 AllRoundGothic" panose="020B0703020202020104" pitchFamily="34" charset="0"/>
              </a:rPr>
              <a:t>đựng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hàng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ngày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Là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cái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gì</a:t>
            </a:r>
            <a:r>
              <a:rPr lang="en-US" sz="3600" dirty="0">
                <a:latin typeface="#9Slide03 AllRoundGothic" panose="020B0703020202020104" pitchFamily="34" charset="0"/>
              </a:rPr>
              <a:t>?</a:t>
            </a:r>
          </a:p>
          <a:p>
            <a:r>
              <a:rPr lang="en-US" sz="3600" b="1" i="1" dirty="0" err="1">
                <a:solidFill>
                  <a:srgbClr val="FFFF00"/>
                </a:solidFill>
                <a:latin typeface="#9Slide03 AllRoundGothic" panose="020B0703020202020104" pitchFamily="34" charset="0"/>
              </a:rPr>
              <a:t>Đáp</a:t>
            </a:r>
            <a:r>
              <a:rPr lang="en-US" sz="3600" b="1" i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#9Slide03 AllRoundGothic" panose="020B0703020202020104" pitchFamily="34" charset="0"/>
              </a:rPr>
              <a:t>án</a:t>
            </a:r>
            <a:r>
              <a:rPr lang="en-US" sz="3600" b="1" i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đĩa</a:t>
            </a:r>
            <a:endParaRPr lang="en-US" sz="3600" b="1" dirty="0">
              <a:solidFill>
                <a:srgbClr val="FFFF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50" y="1114419"/>
            <a:ext cx="4399023" cy="43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430922" y="853363"/>
            <a:ext cx="9375819" cy="492113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7030A0">
              <a:alpha val="6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Câu</a:t>
            </a:r>
            <a:r>
              <a:rPr lang="en-US" sz="3600" b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3:</a:t>
            </a:r>
          </a:p>
          <a:p>
            <a:r>
              <a:rPr lang="en-US" sz="3600" dirty="0" err="1" smtClean="0">
                <a:latin typeface="#9Slide03 AllRoundGothic" panose="020B0703020202020104" pitchFamily="34" charset="0"/>
              </a:rPr>
              <a:t>Có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cánh</a:t>
            </a:r>
            <a:r>
              <a:rPr lang="en-US" sz="3600" dirty="0">
                <a:latin typeface="#9Slide03 AllRoundGothic" panose="020B0703020202020104" pitchFamily="34" charset="0"/>
              </a:rPr>
              <a:t>, </a:t>
            </a:r>
            <a:r>
              <a:rPr lang="en-US" sz="3600" dirty="0" err="1">
                <a:latin typeface="#9Slide03 AllRoundGothic" panose="020B0703020202020104" pitchFamily="34" charset="0"/>
              </a:rPr>
              <a:t>không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biết</a:t>
            </a:r>
            <a:r>
              <a:rPr lang="en-US" sz="3600" dirty="0">
                <a:latin typeface="#9Slide03 AllRoundGothic" panose="020B0703020202020104" pitchFamily="34" charset="0"/>
              </a:rPr>
              <a:t> bay</a:t>
            </a: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Chỉ</a:t>
            </a:r>
            <a:r>
              <a:rPr lang="en-US" sz="3600" dirty="0">
                <a:latin typeface="#9Slide03 AllRoundGothic" panose="020B0703020202020104" pitchFamily="34" charset="0"/>
              </a:rPr>
              <a:t> quay </a:t>
            </a:r>
            <a:r>
              <a:rPr lang="en-US" sz="3600" dirty="0" err="1">
                <a:latin typeface="#9Slide03 AllRoundGothic" panose="020B0703020202020104" pitchFamily="34" charset="0"/>
              </a:rPr>
              <a:t>như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chong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chóng</a:t>
            </a:r>
            <a:endParaRPr lang="en-US" sz="3600" dirty="0">
              <a:latin typeface="#9Slide03 AllRoundGothic" panose="020B0703020202020104" pitchFamily="34" charset="0"/>
            </a:endParaRP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Làm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gió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xua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cái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nóng</a:t>
            </a:r>
            <a:endParaRPr lang="en-US" sz="3600" dirty="0">
              <a:latin typeface="#9Slide03 AllRoundGothic" panose="020B0703020202020104" pitchFamily="34" charset="0"/>
            </a:endParaRP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Mất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điện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là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hết</a:t>
            </a:r>
            <a:r>
              <a:rPr lang="en-US" sz="3600" dirty="0">
                <a:latin typeface="#9Slide03 AllRoundGothic" panose="020B0703020202020104" pitchFamily="34" charset="0"/>
              </a:rPr>
              <a:t> quay.</a:t>
            </a:r>
          </a:p>
          <a:p>
            <a:r>
              <a:rPr lang="en-US" sz="3600" dirty="0" err="1">
                <a:latin typeface="#9Slide03 AllRoundGothic" panose="020B0703020202020104" pitchFamily="34" charset="0"/>
              </a:rPr>
              <a:t>Đố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 smtClean="0">
                <a:latin typeface="#9Slide03 AllRoundGothic" panose="020B0703020202020104" pitchFamily="34" charset="0"/>
              </a:rPr>
              <a:t>bạn</a:t>
            </a:r>
            <a:r>
              <a:rPr lang="en-US" sz="3600" dirty="0" smtClean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là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cái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gì</a:t>
            </a:r>
            <a:r>
              <a:rPr lang="en-US" sz="3600" dirty="0" smtClean="0">
                <a:latin typeface="#9Slide03 AllRoundGothic" panose="020B0703020202020104" pitchFamily="34" charset="0"/>
              </a:rPr>
              <a:t>?</a:t>
            </a:r>
          </a:p>
          <a:p>
            <a:r>
              <a:rPr lang="en-US" sz="3600" b="1" i="1" dirty="0" smtClean="0"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Đáp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án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3600" b="1" i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#9Slide03 AllRoundGothic" panose="020B0703020202020104" pitchFamily="34" charset="0"/>
              </a:rPr>
              <a:t>điện</a:t>
            </a:r>
            <a:endParaRPr lang="en-US" sz="3600" dirty="0">
              <a:solidFill>
                <a:srgbClr val="FFFF0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   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5" y="624208"/>
            <a:ext cx="5379445" cy="53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4" y="3421755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69" y="2569051"/>
            <a:ext cx="1028700" cy="12001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60" y="4543385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34" y="4710734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33" y="167520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47031" y="30200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8" y="1402124"/>
            <a:ext cx="753783" cy="7188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34A1833-8C7C-44D1-8480-425B0912E9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57" y="295423"/>
            <a:ext cx="10178114" cy="409857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64" y="3337086"/>
            <a:ext cx="857250" cy="732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5562">
            <a:off x="1394615" y="1462410"/>
            <a:ext cx="671488" cy="9620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542FEDB-4C0F-408B-87EB-8E9446151A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0" y="3942569"/>
            <a:ext cx="2639298" cy="3064816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88" y="1468456"/>
            <a:ext cx="731675" cy="821102"/>
          </a:xfrm>
          <a:prstGeom prst="rect">
            <a:avLst/>
          </a:prstGeom>
        </p:spPr>
      </p:pic>
      <p:sp>
        <p:nvSpPr>
          <p:cNvPr id="23" name="矩形 46">
            <a:extLst>
              <a:ext uri="{FF2B5EF4-FFF2-40B4-BE49-F238E27FC236}">
                <a16:creationId xmlns:a16="http://schemas.microsoft.com/office/drawing/2014/main" xmlns="" id="{2FB45599-AE36-4058-A18D-6614047868D9}"/>
              </a:ext>
            </a:extLst>
          </p:cNvPr>
          <p:cNvSpPr/>
          <p:nvPr/>
        </p:nvSpPr>
        <p:spPr>
          <a:xfrm>
            <a:off x="1973807" y="1432825"/>
            <a:ext cx="88583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Thứ</a:t>
            </a:r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hai</a:t>
            </a:r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, </a:t>
            </a:r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ngày</a:t>
            </a:r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23 </a:t>
            </a:r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tháng</a:t>
            </a:r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11 </a:t>
            </a:r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năm</a:t>
            </a:r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2020</a:t>
            </a:r>
          </a:p>
          <a:p>
            <a:pPr algn="ctr"/>
            <a:r>
              <a:rPr lang="en-US" altLang="zh-CN" sz="4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Tự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nhiên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xã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hội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思源黑体 CN Light" panose="020B0300000000000000" pitchFamily="34" charset="-122"/>
              </a:rPr>
              <a:t>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  <a:latin typeface="+mj-lt"/>
              <a:ea typeface="思源黑体 CN Light" panose="020B0300000000000000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13" y="3337085"/>
            <a:ext cx="523875" cy="684085"/>
          </a:xfrm>
          <a:prstGeom prst="rect">
            <a:avLst/>
          </a:prstGeom>
        </p:spPr>
      </p:pic>
      <p:sp>
        <p:nvSpPr>
          <p:cNvPr id="25" name="矩形 46">
            <a:extLst>
              <a:ext uri="{FF2B5EF4-FFF2-40B4-BE49-F238E27FC236}">
                <a16:creationId xmlns:a16="http://schemas.microsoft.com/office/drawing/2014/main" xmlns="" id="{2FB45599-AE36-4058-A18D-6614047868D9}"/>
              </a:ext>
            </a:extLst>
          </p:cNvPr>
          <p:cNvSpPr/>
          <p:nvPr/>
        </p:nvSpPr>
        <p:spPr>
          <a:xfrm>
            <a:off x="1650937" y="2478263"/>
            <a:ext cx="8858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Đồ</a:t>
            </a:r>
            <a:r>
              <a:rPr lang="en-US" altLang="zh-CN" sz="6000" b="1" dirty="0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dùng</a:t>
            </a:r>
            <a:r>
              <a:rPr lang="en-US" altLang="zh-CN" sz="6000" b="1" dirty="0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trong</a:t>
            </a:r>
            <a:r>
              <a:rPr lang="en-US" altLang="zh-CN" sz="6000" b="1" dirty="0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gia</a:t>
            </a:r>
            <a:r>
              <a:rPr lang="en-US" altLang="zh-CN" sz="6000" b="1" dirty="0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ea typeface="思源黑体 CN Light" panose="020B0300000000000000" pitchFamily="34" charset="-122"/>
              </a:rPr>
              <a:t>đình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ea typeface="思源黑体 CN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11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706662" y="40169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108" y="2004809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36" y="134876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1023420" y="3935905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B9D955F7-91EF-445D-B787-4BE5B948916B}"/>
              </a:ext>
            </a:extLst>
          </p:cNvPr>
          <p:cNvGrpSpPr/>
          <p:nvPr/>
        </p:nvGrpSpPr>
        <p:grpSpPr>
          <a:xfrm>
            <a:off x="1857228" y="1648067"/>
            <a:ext cx="7171269" cy="1770883"/>
            <a:chOff x="1878803" y="1813847"/>
            <a:chExt cx="6286691" cy="1770883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94DCBC18-31E4-4769-9B9D-759A4A9E9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803" y="1813847"/>
              <a:ext cx="1286513" cy="122695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28D9E6F1-A1F2-4312-A097-20C347A19414}"/>
                </a:ext>
              </a:extLst>
            </p:cNvPr>
            <p:cNvSpPr txBox="1"/>
            <p:nvPr/>
          </p:nvSpPr>
          <p:spPr>
            <a:xfrm>
              <a:off x="2011383" y="2237784"/>
              <a:ext cx="7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395D86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01</a:t>
              </a:r>
              <a:endParaRPr lang="zh-CN" altLang="en-US" sz="3600" dirty="0">
                <a:solidFill>
                  <a:srgbClr val="395D86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2FB45599-AE36-4058-A18D-6614047868D9}"/>
                </a:ext>
              </a:extLst>
            </p:cNvPr>
            <p:cNvSpPr/>
            <p:nvPr/>
          </p:nvSpPr>
          <p:spPr>
            <a:xfrm>
              <a:off x="3068647" y="2261291"/>
              <a:ext cx="50968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Nhận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biết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đồ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dùng</a:t>
              </a:r>
              <a:endParaRPr lang="zh-CN" altLang="en-US" sz="4000" dirty="0">
                <a:solidFill>
                  <a:srgbClr val="002060"/>
                </a:solidFill>
                <a:latin typeface="#9Slide07 SVNDessert Menu Scrip" panose="00000500000000000000" pitchFamily="2" charset="0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5EB9A25-97DC-40F2-BA57-B41EBFDD2603}"/>
              </a:ext>
            </a:extLst>
          </p:cNvPr>
          <p:cNvGrpSpPr/>
          <p:nvPr/>
        </p:nvGrpSpPr>
        <p:grpSpPr>
          <a:xfrm>
            <a:off x="1875976" y="3277265"/>
            <a:ext cx="7439038" cy="1334721"/>
            <a:chOff x="1878802" y="3693734"/>
            <a:chExt cx="7439038" cy="1306275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832024DF-FC9C-4873-A8DF-21624C82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802" y="3693734"/>
              <a:ext cx="1286513" cy="1226953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5B732E37-1BF3-43CC-A10D-036BFEAB61D7}"/>
                </a:ext>
              </a:extLst>
            </p:cNvPr>
            <p:cNvSpPr txBox="1"/>
            <p:nvPr/>
          </p:nvSpPr>
          <p:spPr>
            <a:xfrm>
              <a:off x="2043352" y="4131975"/>
              <a:ext cx="7264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395D86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rgbClr val="395D86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xmlns="" id="{6F3E9582-C30C-48C1-839A-4B071DC679A2}"/>
                </a:ext>
              </a:extLst>
            </p:cNvPr>
            <p:cNvSpPr/>
            <p:nvPr/>
          </p:nvSpPr>
          <p:spPr>
            <a:xfrm>
              <a:off x="3184878" y="4307210"/>
              <a:ext cx="6132962" cy="692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Phân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loại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đồ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dùng</a:t>
              </a:r>
              <a:endParaRPr lang="zh-CN" altLang="en-US" sz="4000" dirty="0">
                <a:solidFill>
                  <a:srgbClr val="002060"/>
                </a:solidFill>
                <a:latin typeface="#9Slide07 SVNDessert Menu Scrip" panose="00000500000000000000" pitchFamily="2" charset="0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05445EA-70A8-4CE2-9DFE-9A3D872FEBCC}"/>
              </a:ext>
            </a:extLst>
          </p:cNvPr>
          <p:cNvGrpSpPr/>
          <p:nvPr/>
        </p:nvGrpSpPr>
        <p:grpSpPr>
          <a:xfrm>
            <a:off x="1946261" y="4727457"/>
            <a:ext cx="6601651" cy="1370838"/>
            <a:chOff x="1712763" y="4321127"/>
            <a:chExt cx="6601651" cy="108395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3C77B03B-F3EB-4F68-9011-8060BDFA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763" y="4321127"/>
              <a:ext cx="1286513" cy="1083955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E908BE6A-5D23-4C61-A669-5784EE680264}"/>
                </a:ext>
              </a:extLst>
            </p:cNvPr>
            <p:cNvSpPr txBox="1"/>
            <p:nvPr/>
          </p:nvSpPr>
          <p:spPr>
            <a:xfrm>
              <a:off x="1924735" y="4717491"/>
              <a:ext cx="777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rgbClr val="395D86"/>
                  </a:solidFill>
                  <a:latin typeface="#9Slide07 SVNDessert Menu Scrip" panose="00000500000000000000" pitchFamily="2" charset="0"/>
                  <a:ea typeface="思源黑体 CN Medium" panose="020B0600000000000000" pitchFamily="34" charset="-122"/>
                </a:rPr>
                <a:t>03</a:t>
              </a:r>
              <a:endParaRPr lang="zh-CN" altLang="en-US" sz="3600" dirty="0">
                <a:solidFill>
                  <a:srgbClr val="395D86"/>
                </a:solidFill>
                <a:latin typeface="#9Slide07 SVNDessert Menu Scrip" panose="00000500000000000000" pitchFamily="2" charset="0"/>
                <a:ea typeface="思源黑体 CN Medium" panose="020B0600000000000000" pitchFamily="34" charset="-122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1E29F1F9-F09E-4F98-97D3-801354AD52FF}"/>
                </a:ext>
              </a:extLst>
            </p:cNvPr>
            <p:cNvSpPr/>
            <p:nvPr/>
          </p:nvSpPr>
          <p:spPr>
            <a:xfrm>
              <a:off x="2862873" y="4720776"/>
              <a:ext cx="5451541" cy="559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Bảo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quản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,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giữ</a:t>
              </a:r>
              <a:r>
                <a:rPr lang="en-US" altLang="zh-CN" sz="4000" dirty="0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 </a:t>
              </a:r>
              <a:r>
                <a:rPr lang="en-US" altLang="zh-CN" sz="4000" dirty="0" err="1" smtClean="0">
                  <a:solidFill>
                    <a:srgbClr val="002060"/>
                  </a:solidFill>
                  <a:latin typeface="#9Slide07 SVNDessert Menu Scrip" panose="00000500000000000000" pitchFamily="2" charset="0"/>
                  <a:ea typeface="思源黑体 CN Light" panose="020B0300000000000000" pitchFamily="34" charset="-122"/>
                </a:rPr>
                <a:t>gìn</a:t>
              </a:r>
              <a:endParaRPr lang="zh-CN" altLang="en-US" sz="4000" dirty="0">
                <a:solidFill>
                  <a:srgbClr val="002060"/>
                </a:solidFill>
                <a:latin typeface="#9Slide07 SVNDessert Menu Scrip" panose="00000500000000000000" pitchFamily="2" charset="0"/>
                <a:ea typeface="思源黑体 CN Light" panose="020B0300000000000000" pitchFamily="34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1022" y="324861"/>
            <a:ext cx="5072312" cy="160338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60984" y="5585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  <p:sndAc>
          <p:stSnd>
            <p:snd r:embed="rId5" name="bomb.wav"/>
          </p:stSnd>
        </p:sndAc>
      </p:transition>
    </mc:Choice>
    <mc:Fallback xmlns="">
      <p:transition spd="slow" advClick="0">
        <p:fade/>
        <p:sndAc>
          <p:stSnd>
            <p:snd r:embed="rId1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81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881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81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81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81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3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2581</Words>
  <Application>Microsoft Office PowerPoint</Application>
  <PresentationFormat>Widescreen</PresentationFormat>
  <Paragraphs>227</Paragraphs>
  <Slides>46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76" baseType="lpstr">
      <vt:lpstr>宋体</vt:lpstr>
      <vt:lpstr>#9Slide03 AllRoundGothic</vt:lpstr>
      <vt:lpstr>#9Slide03 Ample</vt:lpstr>
      <vt:lpstr>#9Slide03 AmpleSoft</vt:lpstr>
      <vt:lpstr>#9Slide03 Arima Madurai Black</vt:lpstr>
      <vt:lpstr>#9Slide03 BoosterNextFYBlack</vt:lpstr>
      <vt:lpstr>#9Slide05 Fourth Light</vt:lpstr>
      <vt:lpstr>#9Slide05 SVNEgregio Script</vt:lpstr>
      <vt:lpstr>#9Slide05 SVNStoryteller Script</vt:lpstr>
      <vt:lpstr>#9Slide05 SVNXXII Yeah Script</vt:lpstr>
      <vt:lpstr>#9Slide06 SVNBruselo Script</vt:lpstr>
      <vt:lpstr>#9Slide07 IcielLa Chic Pro Shad</vt:lpstr>
      <vt:lpstr>#9Slide07 SVNDessert Menu Scrip</vt:lpstr>
      <vt:lpstr>Arial</vt:lpstr>
      <vt:lpstr>Calibri</vt:lpstr>
      <vt:lpstr>Calibri Light</vt:lpstr>
      <vt:lpstr>Tahoma</vt:lpstr>
      <vt:lpstr>Times New Roman</vt:lpstr>
      <vt:lpstr>VNF-Comic Sans</vt:lpstr>
      <vt:lpstr>Wingdings</vt:lpstr>
      <vt:lpstr>思源黑体 CN Bold</vt:lpstr>
      <vt:lpstr>思源黑体 CN Light</vt:lpstr>
      <vt:lpstr>思源黑体 CN Medium</vt:lpstr>
      <vt:lpstr>等线</vt:lpstr>
      <vt:lpstr>等线 Light</vt:lpstr>
      <vt:lpstr>Office Theme</vt:lpstr>
      <vt:lpstr>Office 主题​​</vt:lpstr>
      <vt:lpstr>3_Office Theme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174</cp:revision>
  <cp:lastPrinted>2020-11-15T06:11:47Z</cp:lastPrinted>
  <dcterms:created xsi:type="dcterms:W3CDTF">2020-04-13T04:08:41Z</dcterms:created>
  <dcterms:modified xsi:type="dcterms:W3CDTF">2020-11-23T01:19:40Z</dcterms:modified>
</cp:coreProperties>
</file>